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6" r:id="rId5"/>
    <p:sldId id="307" r:id="rId6"/>
    <p:sldId id="288" r:id="rId7"/>
    <p:sldId id="309" r:id="rId8"/>
    <p:sldId id="306" r:id="rId9"/>
    <p:sldId id="315" r:id="rId10"/>
    <p:sldId id="316" r:id="rId11"/>
    <p:sldId id="310" r:id="rId12"/>
    <p:sldId id="277" r:id="rId13"/>
    <p:sldId id="321" r:id="rId14"/>
    <p:sldId id="320" r:id="rId15"/>
    <p:sldId id="289" r:id="rId16"/>
    <p:sldId id="300" r:id="rId17"/>
    <p:sldId id="311" r:id="rId18"/>
    <p:sldId id="298" r:id="rId19"/>
    <p:sldId id="278" r:id="rId20"/>
    <p:sldId id="290" r:id="rId21"/>
    <p:sldId id="291" r:id="rId22"/>
    <p:sldId id="312" r:id="rId23"/>
    <p:sldId id="302" r:id="rId24"/>
    <p:sldId id="304" r:id="rId25"/>
    <p:sldId id="303" r:id="rId26"/>
    <p:sldId id="301" r:id="rId27"/>
    <p:sldId id="319" r:id="rId28"/>
    <p:sldId id="282" r:id="rId29"/>
    <p:sldId id="305" r:id="rId30"/>
    <p:sldId id="313" r:id="rId31"/>
    <p:sldId id="295" r:id="rId32"/>
    <p:sldId id="314" r:id="rId33"/>
    <p:sldId id="297"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A3D87-D4BF-C93C-4EB3-550CFA6C82F7}" v="170" dt="2023-12-11T04:48:19.744"/>
    <p1510:client id="{14A44D75-C5E3-8F35-CB56-E7DFE82DC895}" v="3" dt="2023-12-11T06:18:27.885"/>
    <p1510:client id="{7DE8C7D3-41B9-B1C9-5626-FF9BA47CE0A1}" v="98" dt="2023-12-11T01:00:08.382"/>
    <p1510:client id="{A3FC3E61-4831-4CC9-A542-1A51B55B4E69}" v="3565" dt="2023-12-11T06:42:09.518"/>
    <p1510:client id="{C2224C7D-0570-1364-9B7B-054C6362C828}" v="3" dt="2023-12-11T14:49:35.326"/>
    <p1510:client id="{C6B71A9E-B6BE-A7A3-CE89-8D5DC661650D}" v="4" dt="2023-12-11T05:33:07.268"/>
    <p1510:client id="{F50BE36E-EB64-E529-A377-FB57BCAC25A3}" v="3" dt="2023-12-11T03:28:22.923"/>
    <p1510:client id="{FFE7EE70-E73E-4206-AAE4-E668415C79BE}" v="2946" dt="2023-12-11T18:32:29.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654" y="150"/>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12/11/2023</a:t>
            </a:fld>
            <a:endParaRPr lang="en-US"/>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a:p>
        </p:txBody>
      </p:sp>
    </p:spTree>
    <p:extLst>
      <p:ext uri="{BB962C8B-B14F-4D97-AF65-F5344CB8AC3E}">
        <p14:creationId xmlns:p14="http://schemas.microsoft.com/office/powerpoint/2010/main" val="289153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a:p>
        </p:txBody>
      </p:sp>
    </p:spTree>
    <p:extLst>
      <p:ext uri="{BB962C8B-B14F-4D97-AF65-F5344CB8AC3E}">
        <p14:creationId xmlns:p14="http://schemas.microsoft.com/office/powerpoint/2010/main" val="24348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a:p>
        </p:txBody>
      </p:sp>
    </p:spTree>
    <p:extLst>
      <p:ext uri="{BB962C8B-B14F-4D97-AF65-F5344CB8AC3E}">
        <p14:creationId xmlns:p14="http://schemas.microsoft.com/office/powerpoint/2010/main" val="1281111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a:p>
        </p:txBody>
      </p:sp>
    </p:spTree>
    <p:extLst>
      <p:ext uri="{BB962C8B-B14F-4D97-AF65-F5344CB8AC3E}">
        <p14:creationId xmlns:p14="http://schemas.microsoft.com/office/powerpoint/2010/main" val="2197387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a:p>
        </p:txBody>
      </p:sp>
    </p:spTree>
    <p:extLst>
      <p:ext uri="{BB962C8B-B14F-4D97-AF65-F5344CB8AC3E}">
        <p14:creationId xmlns:p14="http://schemas.microsoft.com/office/powerpoint/2010/main" val="1772151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a:p>
        </p:txBody>
      </p:sp>
    </p:spTree>
    <p:extLst>
      <p:ext uri="{BB962C8B-B14F-4D97-AF65-F5344CB8AC3E}">
        <p14:creationId xmlns:p14="http://schemas.microsoft.com/office/powerpoint/2010/main" val="3005378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a:p>
        </p:txBody>
      </p:sp>
    </p:spTree>
    <p:extLst>
      <p:ext uri="{BB962C8B-B14F-4D97-AF65-F5344CB8AC3E}">
        <p14:creationId xmlns:p14="http://schemas.microsoft.com/office/powerpoint/2010/main" val="2879394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a:p>
        </p:txBody>
      </p:sp>
    </p:spTree>
    <p:extLst>
      <p:ext uri="{BB962C8B-B14F-4D97-AF65-F5344CB8AC3E}">
        <p14:creationId xmlns:p14="http://schemas.microsoft.com/office/powerpoint/2010/main" val="2410170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a:p>
        </p:txBody>
      </p:sp>
    </p:spTree>
    <p:extLst>
      <p:ext uri="{BB962C8B-B14F-4D97-AF65-F5344CB8AC3E}">
        <p14:creationId xmlns:p14="http://schemas.microsoft.com/office/powerpoint/2010/main" val="4666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a:p>
        </p:txBody>
      </p:sp>
    </p:spTree>
    <p:extLst>
      <p:ext uri="{BB962C8B-B14F-4D97-AF65-F5344CB8AC3E}">
        <p14:creationId xmlns:p14="http://schemas.microsoft.com/office/powerpoint/2010/main" val="9851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a:p>
        </p:txBody>
      </p:sp>
    </p:spTree>
    <p:extLst>
      <p:ext uri="{BB962C8B-B14F-4D97-AF65-F5344CB8AC3E}">
        <p14:creationId xmlns:p14="http://schemas.microsoft.com/office/powerpoint/2010/main" val="550081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a:p>
        </p:txBody>
      </p:sp>
    </p:spTree>
    <p:extLst>
      <p:ext uri="{BB962C8B-B14F-4D97-AF65-F5344CB8AC3E}">
        <p14:creationId xmlns:p14="http://schemas.microsoft.com/office/powerpoint/2010/main" val="2452664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a:p>
        </p:txBody>
      </p:sp>
    </p:spTree>
    <p:extLst>
      <p:ext uri="{BB962C8B-B14F-4D97-AF65-F5344CB8AC3E}">
        <p14:creationId xmlns:p14="http://schemas.microsoft.com/office/powerpoint/2010/main" val="1381036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a:p>
        </p:txBody>
      </p:sp>
    </p:spTree>
    <p:extLst>
      <p:ext uri="{BB962C8B-B14F-4D97-AF65-F5344CB8AC3E}">
        <p14:creationId xmlns:p14="http://schemas.microsoft.com/office/powerpoint/2010/main" val="512305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a:p>
        </p:txBody>
      </p:sp>
    </p:spTree>
    <p:extLst>
      <p:ext uri="{BB962C8B-B14F-4D97-AF65-F5344CB8AC3E}">
        <p14:creationId xmlns:p14="http://schemas.microsoft.com/office/powerpoint/2010/main" val="3688625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a:p>
        </p:txBody>
      </p:sp>
    </p:spTree>
    <p:extLst>
      <p:ext uri="{BB962C8B-B14F-4D97-AF65-F5344CB8AC3E}">
        <p14:creationId xmlns:p14="http://schemas.microsoft.com/office/powerpoint/2010/main" val="3376663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a:p>
        </p:txBody>
      </p:sp>
    </p:spTree>
    <p:extLst>
      <p:ext uri="{BB962C8B-B14F-4D97-AF65-F5344CB8AC3E}">
        <p14:creationId xmlns:p14="http://schemas.microsoft.com/office/powerpoint/2010/main" val="4149365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a:p>
        </p:txBody>
      </p:sp>
    </p:spTree>
    <p:extLst>
      <p:ext uri="{BB962C8B-B14F-4D97-AF65-F5344CB8AC3E}">
        <p14:creationId xmlns:p14="http://schemas.microsoft.com/office/powerpoint/2010/main" val="3250520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a:p>
        </p:txBody>
      </p:sp>
    </p:spTree>
    <p:extLst>
      <p:ext uri="{BB962C8B-B14F-4D97-AF65-F5344CB8AC3E}">
        <p14:creationId xmlns:p14="http://schemas.microsoft.com/office/powerpoint/2010/main" val="4144393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31</a:t>
            </a:fld>
            <a:endParaRPr lang="en-US"/>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a:p>
        </p:txBody>
      </p:sp>
    </p:spTree>
    <p:extLst>
      <p:ext uri="{BB962C8B-B14F-4D97-AF65-F5344CB8AC3E}">
        <p14:creationId xmlns:p14="http://schemas.microsoft.com/office/powerpoint/2010/main" val="508092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a:p>
        </p:txBody>
      </p:sp>
    </p:spTree>
    <p:extLst>
      <p:ext uri="{BB962C8B-B14F-4D97-AF65-F5344CB8AC3E}">
        <p14:creationId xmlns:p14="http://schemas.microsoft.com/office/powerpoint/2010/main" val="277996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a:p>
        </p:txBody>
      </p:sp>
    </p:spTree>
    <p:extLst>
      <p:ext uri="{BB962C8B-B14F-4D97-AF65-F5344CB8AC3E}">
        <p14:creationId xmlns:p14="http://schemas.microsoft.com/office/powerpoint/2010/main" val="1069279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a:p>
        </p:txBody>
      </p:sp>
    </p:spTree>
    <p:extLst>
      <p:ext uri="{BB962C8B-B14F-4D97-AF65-F5344CB8AC3E}">
        <p14:creationId xmlns:p14="http://schemas.microsoft.com/office/powerpoint/2010/main" val="98271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a:p>
        </p:txBody>
      </p:sp>
    </p:spTree>
    <p:extLst>
      <p:ext uri="{BB962C8B-B14F-4D97-AF65-F5344CB8AC3E}">
        <p14:creationId xmlns:p14="http://schemas.microsoft.com/office/powerpoint/2010/main" val="3090058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a:p>
        </p:txBody>
      </p:sp>
    </p:spTree>
    <p:extLst>
      <p:ext uri="{BB962C8B-B14F-4D97-AF65-F5344CB8AC3E}">
        <p14:creationId xmlns:p14="http://schemas.microsoft.com/office/powerpoint/2010/main" val="994278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a:p>
        </p:txBody>
      </p:sp>
    </p:spTree>
    <p:extLst>
      <p:ext uri="{BB962C8B-B14F-4D97-AF65-F5344CB8AC3E}">
        <p14:creationId xmlns:p14="http://schemas.microsoft.com/office/powerpoint/2010/main" val="2200471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12/11/2023</a:t>
            </a:fld>
            <a:endParaRPr lang="en-US"/>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12/11/2023</a:t>
            </a:fld>
            <a:endParaRPr lang="en-US"/>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2933244"/>
            <a:ext cx="9144000" cy="3545586"/>
          </a:xfrm>
        </p:spPr>
        <p:txBody>
          <a:bodyPr lIns="0" tIns="0" rIns="0" bIns="0" anchor="t">
            <a:spAutoFit/>
          </a:bodyPr>
          <a:lstStyle/>
          <a:p>
            <a:r>
              <a:rPr lang="en-US" b="1" dirty="0">
                <a:solidFill>
                  <a:schemeClr val="bg1"/>
                </a:solidFill>
              </a:rPr>
              <a:t>Final Project</a:t>
            </a:r>
            <a:br>
              <a:rPr lang="en-US" dirty="0">
                <a:solidFill>
                  <a:schemeClr val="bg1"/>
                </a:solidFill>
              </a:rPr>
            </a:br>
            <a:r>
              <a:rPr lang="en-US" b="1" dirty="0">
                <a:solidFill>
                  <a:schemeClr val="bg1"/>
                </a:solidFill>
              </a:rPr>
              <a:t>Presentation</a:t>
            </a:r>
            <a:br>
              <a:rPr lang="en-US" sz="4000" dirty="0">
                <a:solidFill>
                  <a:schemeClr val="accent4"/>
                </a:solidFill>
              </a:rPr>
            </a:br>
            <a:r>
              <a:rPr lang="en-US" sz="3600" dirty="0">
                <a:solidFill>
                  <a:schemeClr val="bg1"/>
                </a:solidFill>
              </a:rPr>
              <a:t>Members and Topics:</a:t>
            </a:r>
            <a:br>
              <a:rPr lang="en-US" sz="3600" dirty="0">
                <a:solidFill>
                  <a:schemeClr val="bg1"/>
                </a:solidFill>
              </a:rPr>
            </a:br>
            <a:r>
              <a:rPr lang="en-US" sz="2000" dirty="0">
                <a:solidFill>
                  <a:schemeClr val="bg1"/>
                </a:solidFill>
                <a:ea typeface="+mj-lt"/>
                <a:cs typeface="+mj-lt"/>
              </a:rPr>
              <a:t>Jonathan: Intro and Goals, and Parts</a:t>
            </a:r>
            <a:br>
              <a:rPr lang="en-US" sz="3600" dirty="0"/>
            </a:br>
            <a:r>
              <a:rPr lang="en-US" sz="2000" dirty="0">
                <a:solidFill>
                  <a:schemeClr val="bg1"/>
                </a:solidFill>
              </a:rPr>
              <a:t>Jose: Challenges, Solutions, and Project Outcomes</a:t>
            </a:r>
            <a:br>
              <a:rPr lang="en-US" sz="2000" dirty="0">
                <a:solidFill>
                  <a:schemeClr val="bg1"/>
                </a:solidFill>
              </a:rPr>
            </a:br>
            <a:r>
              <a:rPr lang="en-US" sz="2000" dirty="0">
                <a:solidFill>
                  <a:schemeClr val="bg1"/>
                </a:solidFill>
              </a:rPr>
              <a:t>Devin: PCB Design</a:t>
            </a:r>
            <a:br>
              <a:rPr lang="en-US" sz="2000" dirty="0">
                <a:solidFill>
                  <a:schemeClr val="bg1"/>
                </a:solidFill>
              </a:rPr>
            </a:br>
            <a:r>
              <a:rPr lang="en-US" sz="2000" dirty="0">
                <a:solidFill>
                  <a:schemeClr val="bg1"/>
                </a:solidFill>
              </a:rPr>
              <a:t>Binh: Conclusion and Q&amp;A</a:t>
            </a:r>
            <a:br>
              <a:rPr lang="en-US" sz="2000" dirty="0">
                <a:solidFill>
                  <a:schemeClr val="bg1"/>
                </a:solidFill>
              </a:rPr>
            </a:br>
            <a:endParaRPr lang="en-US" sz="2000" dirty="0">
              <a:solidFill>
                <a:schemeClr val="bg1"/>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0BE91A-1725-8519-48B3-2517874B054B}"/>
              </a:ext>
            </a:extLst>
          </p:cNvPr>
          <p:cNvSpPr txBox="1">
            <a:spLocks/>
          </p:cNvSpPr>
          <p:nvPr/>
        </p:nvSpPr>
        <p:spPr>
          <a:xfrm>
            <a:off x="411480" y="991443"/>
            <a:ext cx="4443154" cy="1087819"/>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400" b="1" kern="1200" dirty="0">
                <a:solidFill>
                  <a:schemeClr val="tx1"/>
                </a:solidFill>
                <a:latin typeface="+mj-lt"/>
                <a:ea typeface="+mj-ea"/>
                <a:cs typeface="+mj-cs"/>
              </a:rPr>
              <a:t>Challenges and Solutions</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itle 8" hidden="1">
            <a:extLst>
              <a:ext uri="{FF2B5EF4-FFF2-40B4-BE49-F238E27FC236}">
                <a16:creationId xmlns:a16="http://schemas.microsoft.com/office/drawing/2014/main" id="{1FA871E3-310C-129A-85E2-9762829D15BD}"/>
              </a:ext>
            </a:extLst>
          </p:cNvPr>
          <p:cNvSpPr>
            <a:spLocks noGrp="1"/>
          </p:cNvSpPr>
          <p:nvPr>
            <p:ph type="title" idx="4294967295"/>
          </p:nvPr>
        </p:nvSpPr>
        <p:spPr>
          <a:xfrm>
            <a:off x="0" y="365125"/>
            <a:ext cx="10515600" cy="1325563"/>
          </a:xfrm>
        </p:spPr>
        <p:txBody>
          <a:bodyPr/>
          <a:lstStyle/>
          <a:p>
            <a:r>
              <a:rPr lang="en-US"/>
              <a:t>Project analysis slide 3</a:t>
            </a:r>
          </a:p>
        </p:txBody>
      </p:sp>
      <p:cxnSp>
        <p:nvCxnSpPr>
          <p:cNvPr id="8" name="Straight Connector 7">
            <a:extLst>
              <a:ext uri="{FF2B5EF4-FFF2-40B4-BE49-F238E27FC236}">
                <a16:creationId xmlns:a16="http://schemas.microsoft.com/office/drawing/2014/main" id="{57525338-1AAB-4BA3-004E-1C43A245F39B}"/>
              </a:ext>
              <a:ext uri="{C183D7F6-B498-43B3-948B-1728B52AA6E4}">
                <adec:decorative xmlns:adec="http://schemas.microsoft.com/office/drawing/2017/decorative" val="1"/>
              </a:ext>
            </a:extLst>
          </p:cNvPr>
          <p:cNvCxnSpPr>
            <a:cxnSpLocks/>
          </p:cNvCxnSpPr>
          <p:nvPr/>
        </p:nvCxnSpPr>
        <p:spPr>
          <a:xfrm>
            <a:off x="3891344" y="2285541"/>
            <a:ext cx="292591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4EA7DB-B369-D2C7-039A-CEEBF64D74B9}"/>
              </a:ext>
              <a:ext uri="{C183D7F6-B498-43B3-948B-1728B52AA6E4}">
                <adec:decorative xmlns:adec="http://schemas.microsoft.com/office/drawing/2017/decorative" val="1"/>
              </a:ext>
            </a:extLst>
          </p:cNvPr>
          <p:cNvCxnSpPr>
            <a:cxnSpLocks/>
          </p:cNvCxnSpPr>
          <p:nvPr/>
        </p:nvCxnSpPr>
        <p:spPr>
          <a:xfrm>
            <a:off x="411479" y="2291013"/>
            <a:ext cx="308494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D5925FB-24EE-2BE7-A8B9-D9C51D585971}"/>
              </a:ext>
            </a:extLst>
          </p:cNvPr>
          <p:cNvSpPr txBox="1"/>
          <p:nvPr/>
        </p:nvSpPr>
        <p:spPr>
          <a:xfrm>
            <a:off x="405969" y="3493524"/>
            <a:ext cx="5086781" cy="2806281"/>
          </a:xfrm>
          <a:prstGeom prst="rect">
            <a:avLst/>
          </a:prstGeom>
          <a:noFill/>
        </p:spPr>
        <p:txBody>
          <a:bodyPr wrap="square" rtlCol="0">
            <a:spAutoFit/>
          </a:bodyPr>
          <a:lstStyle/>
          <a:p>
            <a:pPr marL="285750" indent="-285750">
              <a:buFont typeface="Arial" panose="020B0604020202020204" pitchFamily="34" charset="0"/>
              <a:buChar char="•"/>
            </a:pPr>
            <a:r>
              <a:rPr lang="en-US" sz="1600" dirty="0"/>
              <a:t>Coding the Arduino to accurately control the gate driver, in turn accurately controlling the dc-dc converters</a:t>
            </a:r>
          </a:p>
          <a:p>
            <a:pPr marL="285750" indent="-285750">
              <a:buFont typeface="Arial" panose="020B0604020202020204" pitchFamily="34" charset="0"/>
              <a:buChar char="•"/>
            </a:pPr>
            <a:r>
              <a:rPr lang="en-US" sz="1600" dirty="0"/>
              <a:t>Deriving an efficient method/algorithm for determining the MPPT based on V x I measurements(then implementing the code correctly)</a:t>
            </a:r>
          </a:p>
          <a:p>
            <a:pPr marL="285750" indent="-285750">
              <a:buFont typeface="Arial" panose="020B0604020202020204" pitchFamily="34" charset="0"/>
              <a:buChar char="•"/>
            </a:pPr>
            <a:r>
              <a:rPr lang="en-US" sz="1600" dirty="0"/>
              <a:t>Determining a method for regulating the load voltage and current, as well as ensuring the battery gets the voltage it needs to be charged</a:t>
            </a:r>
          </a:p>
          <a:p>
            <a:pPr marL="148590" indent="-148590" defTabSz="475488">
              <a:spcAft>
                <a:spcPts val="600"/>
              </a:spcAft>
              <a:buFont typeface="Arial" panose="020B0604020202020204" pitchFamily="34" charset="0"/>
              <a:buChar char="•"/>
            </a:pPr>
            <a:endParaRPr lang="en-US" sz="936" kern="1200" dirty="0">
              <a:solidFill>
                <a:schemeClr val="tx1"/>
              </a:solidFill>
              <a:latin typeface="+mn-lt"/>
              <a:ea typeface="+mn-ea"/>
              <a:cs typeface="+mn-cs"/>
            </a:endParaRPr>
          </a:p>
          <a:p>
            <a:pPr>
              <a:spcAft>
                <a:spcPts val="600"/>
              </a:spcAft>
            </a:pPr>
            <a:endParaRPr lang="en-US" dirty="0"/>
          </a:p>
        </p:txBody>
      </p:sp>
      <p:sp>
        <p:nvSpPr>
          <p:cNvPr id="6" name="TextBox 5">
            <a:extLst>
              <a:ext uri="{FF2B5EF4-FFF2-40B4-BE49-F238E27FC236}">
                <a16:creationId xmlns:a16="http://schemas.microsoft.com/office/drawing/2014/main" id="{5EED0703-59A8-6061-FF43-D8B54855D922}"/>
              </a:ext>
            </a:extLst>
          </p:cNvPr>
          <p:cNvSpPr txBox="1"/>
          <p:nvPr/>
        </p:nvSpPr>
        <p:spPr>
          <a:xfrm>
            <a:off x="969030" y="2743380"/>
            <a:ext cx="3885604" cy="523220"/>
          </a:xfrm>
          <a:prstGeom prst="rect">
            <a:avLst/>
          </a:prstGeom>
          <a:noFill/>
        </p:spPr>
        <p:txBody>
          <a:bodyPr wrap="square" rtlCol="0">
            <a:spAutoFit/>
          </a:bodyPr>
          <a:lstStyle/>
          <a:p>
            <a:pPr algn="ctr" defTabSz="475488">
              <a:spcAft>
                <a:spcPts val="600"/>
              </a:spcAft>
            </a:pPr>
            <a:r>
              <a:rPr lang="en-US" sz="2800" dirty="0"/>
              <a:t>Challenges Throughout</a:t>
            </a:r>
          </a:p>
        </p:txBody>
      </p:sp>
      <p:sp>
        <p:nvSpPr>
          <p:cNvPr id="7" name="TextBox 6">
            <a:extLst>
              <a:ext uri="{FF2B5EF4-FFF2-40B4-BE49-F238E27FC236}">
                <a16:creationId xmlns:a16="http://schemas.microsoft.com/office/drawing/2014/main" id="{5BA60EDB-4DC3-3106-474D-5499D4A4CAEA}"/>
              </a:ext>
            </a:extLst>
          </p:cNvPr>
          <p:cNvSpPr txBox="1"/>
          <p:nvPr/>
        </p:nvSpPr>
        <p:spPr>
          <a:xfrm>
            <a:off x="7971394" y="2743380"/>
            <a:ext cx="3251576" cy="523220"/>
          </a:xfrm>
          <a:prstGeom prst="rect">
            <a:avLst/>
          </a:prstGeom>
          <a:noFill/>
        </p:spPr>
        <p:txBody>
          <a:bodyPr wrap="square" rtlCol="0">
            <a:spAutoFit/>
          </a:bodyPr>
          <a:lstStyle/>
          <a:p>
            <a:pPr algn="ctr" defTabSz="475488">
              <a:spcAft>
                <a:spcPts val="600"/>
              </a:spcAft>
            </a:pPr>
            <a:r>
              <a:rPr lang="en-US" sz="2800" kern="1200" dirty="0">
                <a:solidFill>
                  <a:schemeClr val="tx1"/>
                </a:solidFill>
                <a:latin typeface="+mn-lt"/>
                <a:ea typeface="+mn-ea"/>
                <a:cs typeface="+mn-cs"/>
              </a:rPr>
              <a:t>Possible Solutions</a:t>
            </a:r>
            <a:endParaRPr lang="en-US" sz="2800" dirty="0"/>
          </a:p>
        </p:txBody>
      </p:sp>
      <p:sp>
        <p:nvSpPr>
          <p:cNvPr id="10" name="TextBox 9">
            <a:extLst>
              <a:ext uri="{FF2B5EF4-FFF2-40B4-BE49-F238E27FC236}">
                <a16:creationId xmlns:a16="http://schemas.microsoft.com/office/drawing/2014/main" id="{4CD3C74A-52BF-7648-8CA4-FED6782F7330}"/>
              </a:ext>
            </a:extLst>
          </p:cNvPr>
          <p:cNvSpPr txBox="1"/>
          <p:nvPr/>
        </p:nvSpPr>
        <p:spPr>
          <a:xfrm>
            <a:off x="6699252" y="3429000"/>
            <a:ext cx="5086779" cy="2292935"/>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kern="1200" dirty="0">
                <a:solidFill>
                  <a:schemeClr val="tx1"/>
                </a:solidFill>
                <a:latin typeface="+mn-lt"/>
                <a:ea typeface="+mn-ea"/>
                <a:cs typeface="+mn-cs"/>
              </a:rPr>
              <a:t>Review the code and change to more efficient methods of timing.</a:t>
            </a:r>
          </a:p>
          <a:p>
            <a:pPr marL="148590" indent="-148590" defTabSz="475488">
              <a:spcAft>
                <a:spcPts val="600"/>
              </a:spcAft>
              <a:buFont typeface="Arial" panose="020B0604020202020204" pitchFamily="34" charset="0"/>
              <a:buChar char="•"/>
            </a:pPr>
            <a:r>
              <a:rPr lang="en-US" sz="1600" kern="1200" dirty="0">
                <a:solidFill>
                  <a:schemeClr val="tx1"/>
                </a:solidFill>
                <a:latin typeface="+mn-lt"/>
                <a:ea typeface="+mn-ea"/>
                <a:cs typeface="+mn-cs"/>
              </a:rPr>
              <a:t>Use source code from other projects found online and manipulate it to what we want.</a:t>
            </a:r>
            <a:endParaRPr lang="en-US" sz="1600" dirty="0"/>
          </a:p>
          <a:p>
            <a:pPr marL="148590" indent="-148590" defTabSz="475488">
              <a:spcAft>
                <a:spcPts val="600"/>
              </a:spcAft>
              <a:buFont typeface="Arial" panose="020B0604020202020204" pitchFamily="34" charset="0"/>
              <a:buChar char="•"/>
            </a:pPr>
            <a:r>
              <a:rPr lang="en-US" sz="1600" dirty="0"/>
              <a:t>We determined we will need a feedback loop in our Bidirectional DC-DC, we will need to figure out the implementation steps required.</a:t>
            </a:r>
          </a:p>
          <a:p>
            <a:pPr defTabSz="475488">
              <a:spcAft>
                <a:spcPts val="600"/>
              </a:spcAft>
            </a:pPr>
            <a:endParaRPr lang="en-US" sz="1600" dirty="0"/>
          </a:p>
        </p:txBody>
      </p:sp>
    </p:spTree>
    <p:extLst>
      <p:ext uri="{BB962C8B-B14F-4D97-AF65-F5344CB8AC3E}">
        <p14:creationId xmlns:p14="http://schemas.microsoft.com/office/powerpoint/2010/main" val="96757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0BE91A-1725-8519-48B3-2517874B054B}"/>
              </a:ext>
            </a:extLst>
          </p:cNvPr>
          <p:cNvSpPr txBox="1">
            <a:spLocks/>
          </p:cNvSpPr>
          <p:nvPr/>
        </p:nvSpPr>
        <p:spPr>
          <a:xfrm>
            <a:off x="411480" y="991443"/>
            <a:ext cx="4443154" cy="1087819"/>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400" b="1" kern="1200" dirty="0">
                <a:solidFill>
                  <a:schemeClr val="tx1"/>
                </a:solidFill>
                <a:latin typeface="+mj-lt"/>
                <a:ea typeface="+mj-ea"/>
                <a:cs typeface="+mj-cs"/>
              </a:rPr>
              <a:t>Challenges and Solutions</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itle 8" hidden="1">
            <a:extLst>
              <a:ext uri="{FF2B5EF4-FFF2-40B4-BE49-F238E27FC236}">
                <a16:creationId xmlns:a16="http://schemas.microsoft.com/office/drawing/2014/main" id="{1FA871E3-310C-129A-85E2-9762829D15BD}"/>
              </a:ext>
            </a:extLst>
          </p:cNvPr>
          <p:cNvSpPr>
            <a:spLocks noGrp="1"/>
          </p:cNvSpPr>
          <p:nvPr>
            <p:ph type="title" idx="4294967295"/>
          </p:nvPr>
        </p:nvSpPr>
        <p:spPr>
          <a:xfrm>
            <a:off x="0" y="365125"/>
            <a:ext cx="10515600" cy="1325563"/>
          </a:xfrm>
        </p:spPr>
        <p:txBody>
          <a:bodyPr/>
          <a:lstStyle/>
          <a:p>
            <a:r>
              <a:rPr lang="en-US"/>
              <a:t>Project analysis slide 3</a:t>
            </a:r>
          </a:p>
        </p:txBody>
      </p:sp>
      <p:cxnSp>
        <p:nvCxnSpPr>
          <p:cNvPr id="8" name="Straight Connector 7">
            <a:extLst>
              <a:ext uri="{FF2B5EF4-FFF2-40B4-BE49-F238E27FC236}">
                <a16:creationId xmlns:a16="http://schemas.microsoft.com/office/drawing/2014/main" id="{57525338-1AAB-4BA3-004E-1C43A245F39B}"/>
              </a:ext>
              <a:ext uri="{C183D7F6-B498-43B3-948B-1728B52AA6E4}">
                <adec:decorative xmlns:adec="http://schemas.microsoft.com/office/drawing/2017/decorative" val="1"/>
              </a:ext>
            </a:extLst>
          </p:cNvPr>
          <p:cNvCxnSpPr>
            <a:cxnSpLocks/>
          </p:cNvCxnSpPr>
          <p:nvPr/>
        </p:nvCxnSpPr>
        <p:spPr>
          <a:xfrm>
            <a:off x="3891344" y="2285541"/>
            <a:ext cx="292591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4EA7DB-B369-D2C7-039A-CEEBF64D74B9}"/>
              </a:ext>
              <a:ext uri="{C183D7F6-B498-43B3-948B-1728B52AA6E4}">
                <adec:decorative xmlns:adec="http://schemas.microsoft.com/office/drawing/2017/decorative" val="1"/>
              </a:ext>
            </a:extLst>
          </p:cNvPr>
          <p:cNvCxnSpPr>
            <a:cxnSpLocks/>
          </p:cNvCxnSpPr>
          <p:nvPr/>
        </p:nvCxnSpPr>
        <p:spPr>
          <a:xfrm>
            <a:off x="411479" y="2291013"/>
            <a:ext cx="308494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D5925FB-24EE-2BE7-A8B9-D9C51D585971}"/>
              </a:ext>
            </a:extLst>
          </p:cNvPr>
          <p:cNvSpPr txBox="1"/>
          <p:nvPr/>
        </p:nvSpPr>
        <p:spPr>
          <a:xfrm>
            <a:off x="405969" y="3493524"/>
            <a:ext cx="3176571" cy="3216265"/>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kern="1200">
                <a:solidFill>
                  <a:schemeClr val="tx1"/>
                </a:solidFill>
                <a:latin typeface="+mn-lt"/>
                <a:ea typeface="+mn-ea"/>
                <a:cs typeface="+mn-cs"/>
              </a:rPr>
              <a:t>Trouble coding with the Arduino Micro, specifically with the timers, it was difficult to be able to produce 4 PWM signals at a high enough frequency for our circuit</a:t>
            </a:r>
          </a:p>
          <a:p>
            <a:pPr marL="148590" indent="-148590" defTabSz="475488">
              <a:spcAft>
                <a:spcPts val="600"/>
              </a:spcAft>
              <a:buFont typeface="Arial" panose="020B0604020202020204" pitchFamily="34" charset="0"/>
              <a:buChar char="•"/>
            </a:pPr>
            <a:r>
              <a:rPr lang="en-US" sz="1600" kern="1200">
                <a:solidFill>
                  <a:schemeClr val="tx1"/>
                </a:solidFill>
                <a:latin typeface="+mn-lt"/>
                <a:ea typeface="+mn-ea"/>
                <a:cs typeface="+mn-cs"/>
              </a:rPr>
              <a:t>Incorrect implementation of the gate driver</a:t>
            </a:r>
          </a:p>
          <a:p>
            <a:pPr marL="148590" indent="-148590" defTabSz="475488">
              <a:spcAft>
                <a:spcPts val="600"/>
              </a:spcAft>
              <a:buFont typeface="Arial" panose="020B0604020202020204" pitchFamily="34" charset="0"/>
              <a:buChar char="•"/>
            </a:pPr>
            <a:endParaRPr lang="en-US" sz="1600"/>
          </a:p>
          <a:p>
            <a:pPr defTabSz="475488">
              <a:spcAft>
                <a:spcPts val="600"/>
              </a:spcAft>
            </a:pPr>
            <a:endParaRPr lang="en-US" sz="1600" kern="1200">
              <a:solidFill>
                <a:schemeClr val="tx1"/>
              </a:solidFill>
              <a:latin typeface="+mn-lt"/>
              <a:ea typeface="+mn-ea"/>
              <a:cs typeface="+mn-cs"/>
            </a:endParaRPr>
          </a:p>
          <a:p>
            <a:pPr marL="148590" indent="-148590" defTabSz="475488">
              <a:spcAft>
                <a:spcPts val="600"/>
              </a:spcAft>
              <a:buFont typeface="Arial" panose="020B0604020202020204" pitchFamily="34" charset="0"/>
              <a:buChar char="•"/>
            </a:pPr>
            <a:r>
              <a:rPr lang="en-US" sz="1600" kern="1200">
                <a:solidFill>
                  <a:schemeClr val="tx1"/>
                </a:solidFill>
                <a:latin typeface="+mn-lt"/>
                <a:ea typeface="+mn-ea"/>
                <a:cs typeface="+mn-cs"/>
              </a:rPr>
              <a:t>Damaged our last Gate Driver IC</a:t>
            </a:r>
            <a:endParaRPr lang="en-US" sz="936" kern="1200">
              <a:solidFill>
                <a:schemeClr val="tx1"/>
              </a:solidFill>
              <a:latin typeface="+mn-lt"/>
              <a:ea typeface="+mn-ea"/>
              <a:cs typeface="+mn-cs"/>
            </a:endParaRPr>
          </a:p>
          <a:p>
            <a:pPr>
              <a:spcAft>
                <a:spcPts val="600"/>
              </a:spcAft>
            </a:pPr>
            <a:endParaRPr lang="en-US"/>
          </a:p>
        </p:txBody>
      </p:sp>
      <p:sp>
        <p:nvSpPr>
          <p:cNvPr id="6" name="TextBox 5">
            <a:extLst>
              <a:ext uri="{FF2B5EF4-FFF2-40B4-BE49-F238E27FC236}">
                <a16:creationId xmlns:a16="http://schemas.microsoft.com/office/drawing/2014/main" id="{5EED0703-59A8-6061-FF43-D8B54855D922}"/>
              </a:ext>
            </a:extLst>
          </p:cNvPr>
          <p:cNvSpPr txBox="1"/>
          <p:nvPr/>
        </p:nvSpPr>
        <p:spPr>
          <a:xfrm>
            <a:off x="969030" y="2743380"/>
            <a:ext cx="2000899" cy="523220"/>
          </a:xfrm>
          <a:prstGeom prst="rect">
            <a:avLst/>
          </a:prstGeom>
          <a:noFill/>
        </p:spPr>
        <p:txBody>
          <a:bodyPr wrap="square" rtlCol="0">
            <a:spAutoFit/>
          </a:bodyPr>
          <a:lstStyle/>
          <a:p>
            <a:pPr algn="ctr" defTabSz="475488">
              <a:spcAft>
                <a:spcPts val="600"/>
              </a:spcAft>
            </a:pPr>
            <a:r>
              <a:rPr lang="en-US" sz="2800" kern="1200">
                <a:solidFill>
                  <a:schemeClr val="tx1"/>
                </a:solidFill>
                <a:latin typeface="+mn-lt"/>
                <a:ea typeface="+mn-ea"/>
                <a:cs typeface="+mn-cs"/>
              </a:rPr>
              <a:t>Setbacks</a:t>
            </a:r>
            <a:endParaRPr lang="en-US" sz="2800"/>
          </a:p>
        </p:txBody>
      </p:sp>
      <p:sp>
        <p:nvSpPr>
          <p:cNvPr id="7" name="TextBox 6">
            <a:extLst>
              <a:ext uri="{FF2B5EF4-FFF2-40B4-BE49-F238E27FC236}">
                <a16:creationId xmlns:a16="http://schemas.microsoft.com/office/drawing/2014/main" id="{5BA60EDB-4DC3-3106-474D-5499D4A4CAEA}"/>
              </a:ext>
            </a:extLst>
          </p:cNvPr>
          <p:cNvSpPr txBox="1"/>
          <p:nvPr/>
        </p:nvSpPr>
        <p:spPr>
          <a:xfrm>
            <a:off x="4682094" y="2743380"/>
            <a:ext cx="1691546" cy="523220"/>
          </a:xfrm>
          <a:prstGeom prst="rect">
            <a:avLst/>
          </a:prstGeom>
          <a:noFill/>
        </p:spPr>
        <p:txBody>
          <a:bodyPr wrap="square" rtlCol="0">
            <a:spAutoFit/>
          </a:bodyPr>
          <a:lstStyle/>
          <a:p>
            <a:pPr algn="ctr" defTabSz="475488">
              <a:spcAft>
                <a:spcPts val="600"/>
              </a:spcAft>
            </a:pPr>
            <a:r>
              <a:rPr lang="en-US" sz="2800" kern="1200">
                <a:solidFill>
                  <a:schemeClr val="tx1"/>
                </a:solidFill>
                <a:latin typeface="+mn-lt"/>
                <a:ea typeface="+mn-ea"/>
                <a:cs typeface="+mn-cs"/>
              </a:rPr>
              <a:t>Solutions</a:t>
            </a:r>
            <a:endParaRPr lang="en-US" sz="2800"/>
          </a:p>
        </p:txBody>
      </p:sp>
      <p:sp>
        <p:nvSpPr>
          <p:cNvPr id="10" name="TextBox 9">
            <a:extLst>
              <a:ext uri="{FF2B5EF4-FFF2-40B4-BE49-F238E27FC236}">
                <a16:creationId xmlns:a16="http://schemas.microsoft.com/office/drawing/2014/main" id="{4CD3C74A-52BF-7648-8CA4-FED6782F7330}"/>
              </a:ext>
            </a:extLst>
          </p:cNvPr>
          <p:cNvSpPr txBox="1"/>
          <p:nvPr/>
        </p:nvSpPr>
        <p:spPr>
          <a:xfrm>
            <a:off x="4272940" y="3429000"/>
            <a:ext cx="2815131" cy="3354765"/>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kern="1200">
                <a:solidFill>
                  <a:schemeClr val="tx1"/>
                </a:solidFill>
                <a:latin typeface="+mn-lt"/>
                <a:ea typeface="+mn-ea"/>
                <a:cs typeface="+mn-cs"/>
              </a:rPr>
              <a:t>Replaced the Micro with the Uno, this immediately resolved multiple issues regarding programming</a:t>
            </a:r>
            <a:endParaRPr lang="en-US" sz="1600"/>
          </a:p>
          <a:p>
            <a:pPr marL="148590" indent="-148590" defTabSz="475488">
              <a:spcAft>
                <a:spcPts val="600"/>
              </a:spcAft>
              <a:buFont typeface="Arial" panose="020B0604020202020204" pitchFamily="34" charset="0"/>
              <a:buChar char="•"/>
            </a:pPr>
            <a:endParaRPr lang="en-US" sz="1600" kern="1200">
              <a:solidFill>
                <a:schemeClr val="tx1"/>
              </a:solidFill>
              <a:latin typeface="+mn-lt"/>
              <a:ea typeface="+mn-ea"/>
              <a:cs typeface="+mn-cs"/>
            </a:endParaRPr>
          </a:p>
          <a:p>
            <a:pPr marL="148590" indent="-148590" defTabSz="475488">
              <a:spcAft>
                <a:spcPts val="600"/>
              </a:spcAft>
              <a:buFont typeface="Arial" panose="020B0604020202020204" pitchFamily="34" charset="0"/>
              <a:buChar char="•"/>
            </a:pPr>
            <a:r>
              <a:rPr lang="en-US" sz="1600" kern="1200">
                <a:solidFill>
                  <a:schemeClr val="tx1"/>
                </a:solidFill>
                <a:latin typeface="+mn-lt"/>
                <a:ea typeface="+mn-ea"/>
                <a:cs typeface="+mn-cs"/>
              </a:rPr>
              <a:t>We were able to measure the output of the pins in the circuit to determine where the gate driver needed to be adjusted</a:t>
            </a:r>
            <a:endParaRPr lang="en-US" sz="1600"/>
          </a:p>
          <a:p>
            <a:pPr marL="148590" indent="-148590" defTabSz="475488">
              <a:spcAft>
                <a:spcPts val="600"/>
              </a:spcAft>
              <a:buFont typeface="Arial" panose="020B0604020202020204" pitchFamily="34" charset="0"/>
              <a:buChar char="•"/>
            </a:pPr>
            <a:r>
              <a:rPr lang="en-US" sz="1600"/>
              <a:t>Bought 4 more</a:t>
            </a:r>
          </a:p>
          <a:p>
            <a:pPr defTabSz="475488">
              <a:spcAft>
                <a:spcPts val="600"/>
              </a:spcAft>
            </a:pPr>
            <a:endParaRPr lang="en-US" sz="1600"/>
          </a:p>
        </p:txBody>
      </p:sp>
      <p:pic>
        <p:nvPicPr>
          <p:cNvPr id="2050" name="Picture 2" descr="How to Choose the Right Arduino Board for Your Project">
            <a:extLst>
              <a:ext uri="{FF2B5EF4-FFF2-40B4-BE49-F238E27FC236}">
                <a16:creationId xmlns:a16="http://schemas.microsoft.com/office/drawing/2014/main" id="{1601020A-AE32-4975-719D-5CB8ACAC9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605" y="796356"/>
            <a:ext cx="1154782" cy="9137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ash Can - Party Time Rental">
            <a:extLst>
              <a:ext uri="{FF2B5EF4-FFF2-40B4-BE49-F238E27FC236}">
                <a16:creationId xmlns:a16="http://schemas.microsoft.com/office/drawing/2014/main" id="{45E53799-4B85-F439-0581-91E830969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9084" y="1710077"/>
            <a:ext cx="1355824" cy="1513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duino Uno Rev3 — Arduino Official Store">
            <a:extLst>
              <a:ext uri="{FF2B5EF4-FFF2-40B4-BE49-F238E27FC236}">
                <a16:creationId xmlns:a16="http://schemas.microsoft.com/office/drawing/2014/main" id="{AB1233BF-2794-DDA2-A2B4-623A6A54DC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5597" y="796356"/>
            <a:ext cx="1784923" cy="133917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61CF6890-0DE3-86C0-737C-DC1105CD45F3}"/>
              </a:ext>
            </a:extLst>
          </p:cNvPr>
          <p:cNvCxnSpPr/>
          <p:nvPr/>
        </p:nvCxnSpPr>
        <p:spPr>
          <a:xfrm>
            <a:off x="8908610" y="1535352"/>
            <a:ext cx="760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46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0" name="Rectangle 20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A circuit board with wires and wires&#10;&#10;Description automatically generated">
            <a:extLst>
              <a:ext uri="{FF2B5EF4-FFF2-40B4-BE49-F238E27FC236}">
                <a16:creationId xmlns:a16="http://schemas.microsoft.com/office/drawing/2014/main" id="{8B4EC4D3-9693-AAB1-8794-3C190D8E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42" t="8523" r="13421" b="25941"/>
          <a:stretch/>
        </p:blipFill>
        <p:spPr bwMode="auto">
          <a:xfrm>
            <a:off x="3994195" y="569928"/>
            <a:ext cx="4203609" cy="571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9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0BE91A-1725-8519-48B3-2517874B054B}"/>
              </a:ext>
            </a:extLst>
          </p:cNvPr>
          <p:cNvSpPr txBox="1">
            <a:spLocks/>
          </p:cNvSpPr>
          <p:nvPr/>
        </p:nvSpPr>
        <p:spPr>
          <a:xfrm>
            <a:off x="411480" y="991443"/>
            <a:ext cx="4443154" cy="1087819"/>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400" b="1" kern="1200" dirty="0">
                <a:solidFill>
                  <a:schemeClr val="tx1"/>
                </a:solidFill>
                <a:latin typeface="+mj-lt"/>
                <a:ea typeface="+mj-ea"/>
                <a:cs typeface="+mj-cs"/>
              </a:rPr>
              <a:t>Challenges and Solutions</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itle 8" hidden="1">
            <a:extLst>
              <a:ext uri="{FF2B5EF4-FFF2-40B4-BE49-F238E27FC236}">
                <a16:creationId xmlns:a16="http://schemas.microsoft.com/office/drawing/2014/main" id="{1FA871E3-310C-129A-85E2-9762829D15BD}"/>
              </a:ext>
            </a:extLst>
          </p:cNvPr>
          <p:cNvSpPr>
            <a:spLocks noGrp="1"/>
          </p:cNvSpPr>
          <p:nvPr>
            <p:ph type="title" idx="4294967295"/>
          </p:nvPr>
        </p:nvSpPr>
        <p:spPr>
          <a:xfrm>
            <a:off x="0" y="365125"/>
            <a:ext cx="10515600" cy="1325563"/>
          </a:xfrm>
        </p:spPr>
        <p:txBody>
          <a:bodyPr/>
          <a:lstStyle/>
          <a:p>
            <a:r>
              <a:rPr lang="en-US"/>
              <a:t>Project analysis slide 3</a:t>
            </a:r>
          </a:p>
        </p:txBody>
      </p:sp>
      <p:cxnSp>
        <p:nvCxnSpPr>
          <p:cNvPr id="14" name="Straight Connector 13">
            <a:extLst>
              <a:ext uri="{FF2B5EF4-FFF2-40B4-BE49-F238E27FC236}">
                <a16:creationId xmlns:a16="http://schemas.microsoft.com/office/drawing/2014/main" id="{0A4EA7DB-B369-D2C7-039A-CEEBF64D74B9}"/>
              </a:ext>
              <a:ext uri="{C183D7F6-B498-43B3-948B-1728B52AA6E4}">
                <adec:decorative xmlns:adec="http://schemas.microsoft.com/office/drawing/2017/decorative" val="1"/>
              </a:ext>
            </a:extLst>
          </p:cNvPr>
          <p:cNvCxnSpPr>
            <a:cxnSpLocks/>
          </p:cNvCxnSpPr>
          <p:nvPr/>
        </p:nvCxnSpPr>
        <p:spPr>
          <a:xfrm>
            <a:off x="411479" y="2291013"/>
            <a:ext cx="308494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3104067-37F6-4CE2-60CB-33DDC98F8A21}"/>
              </a:ext>
            </a:extLst>
          </p:cNvPr>
          <p:cNvSpPr txBox="1"/>
          <p:nvPr/>
        </p:nvSpPr>
        <p:spPr>
          <a:xfrm>
            <a:off x="411479" y="2652755"/>
            <a:ext cx="4762123" cy="923330"/>
          </a:xfrm>
          <a:prstGeom prst="rect">
            <a:avLst/>
          </a:prstGeom>
          <a:noFill/>
        </p:spPr>
        <p:txBody>
          <a:bodyPr wrap="square" rtlCol="0">
            <a:spAutoFit/>
          </a:bodyPr>
          <a:lstStyle/>
          <a:p>
            <a:r>
              <a:rPr lang="en-US" dirty="0"/>
              <a:t>Exchanged from classic buck-boost converter to non-inverting buck-boost converter, since we need a positive node at </a:t>
            </a:r>
          </a:p>
        </p:txBody>
      </p:sp>
      <p:pic>
        <p:nvPicPr>
          <p:cNvPr id="3074" name="Picture 2" descr="All About the Inverting Buck-Boost Converter - Technical Articles">
            <a:extLst>
              <a:ext uri="{FF2B5EF4-FFF2-40B4-BE49-F238E27FC236}">
                <a16:creationId xmlns:a16="http://schemas.microsoft.com/office/drawing/2014/main" id="{151E2747-D10A-F1A8-2073-ADC93CA7E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79" y="3885139"/>
            <a:ext cx="4762123" cy="22342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88137455-0E88-35C9-CDF2-433D00655BC9}"/>
              </a:ext>
            </a:extLst>
          </p:cNvPr>
          <p:cNvCxnSpPr/>
          <p:nvPr/>
        </p:nvCxnSpPr>
        <p:spPr>
          <a:xfrm>
            <a:off x="5613149" y="4798337"/>
            <a:ext cx="12855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Non-inverting buck-boost converter | Download Scientific Diagram">
            <a:extLst>
              <a:ext uri="{FF2B5EF4-FFF2-40B4-BE49-F238E27FC236}">
                <a16:creationId xmlns:a16="http://schemas.microsoft.com/office/drawing/2014/main" id="{E21934C8-CA9D-7332-248F-F91259F14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8288" y="4050338"/>
            <a:ext cx="4182701" cy="19019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50CD801-803B-E99F-BBD2-1CA0731C5095}"/>
              </a:ext>
            </a:extLst>
          </p:cNvPr>
          <p:cNvSpPr txBox="1"/>
          <p:nvPr/>
        </p:nvSpPr>
        <p:spPr>
          <a:xfrm>
            <a:off x="7686392" y="2652755"/>
            <a:ext cx="3834597" cy="923330"/>
          </a:xfrm>
          <a:prstGeom prst="rect">
            <a:avLst/>
          </a:prstGeom>
          <a:noFill/>
        </p:spPr>
        <p:txBody>
          <a:bodyPr wrap="square" rtlCol="0">
            <a:spAutoFit/>
          </a:bodyPr>
          <a:lstStyle/>
          <a:p>
            <a:r>
              <a:rPr lang="en-US" dirty="0"/>
              <a:t>However, this circuit does introduce some more complexities since it requires another switch</a:t>
            </a:r>
          </a:p>
        </p:txBody>
      </p:sp>
    </p:spTree>
    <p:extLst>
      <p:ext uri="{BB962C8B-B14F-4D97-AF65-F5344CB8AC3E}">
        <p14:creationId xmlns:p14="http://schemas.microsoft.com/office/powerpoint/2010/main" val="2723508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161623"/>
            <a:ext cx="9144000" cy="1107996"/>
          </a:xfrm>
        </p:spPr>
        <p:txBody>
          <a:bodyPr lIns="0" tIns="0" rIns="0" bIns="0" anchor="t">
            <a:spAutoFit/>
          </a:bodyPr>
          <a:lstStyle/>
          <a:p>
            <a:r>
              <a:rPr lang="en-US" b="1" dirty="0">
                <a:solidFill>
                  <a:schemeClr val="bg1"/>
                </a:solidFill>
              </a:rPr>
              <a:t>Outcomes</a:t>
            </a:r>
            <a:br>
              <a:rPr lang="en-US" sz="2000" dirty="0">
                <a:solidFill>
                  <a:schemeClr val="bg1"/>
                </a:solidFill>
              </a:rPr>
            </a:br>
            <a:endParaRPr lang="en-US" sz="2000" dirty="0">
              <a:solidFill>
                <a:schemeClr val="bg1"/>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698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92D86-822B-6B9C-D2F5-D9350CE77B4D}"/>
              </a:ext>
            </a:extLst>
          </p:cNvPr>
          <p:cNvSpPr txBox="1"/>
          <p:nvPr/>
        </p:nvSpPr>
        <p:spPr>
          <a:xfrm>
            <a:off x="1216825" y="212834"/>
            <a:ext cx="9216428" cy="584775"/>
          </a:xfrm>
          <a:prstGeom prst="rect">
            <a:avLst/>
          </a:prstGeom>
          <a:noFill/>
        </p:spPr>
        <p:txBody>
          <a:bodyPr wrap="square" rtlCol="0">
            <a:spAutoFit/>
          </a:bodyPr>
          <a:lstStyle/>
          <a:p>
            <a:pPr algn="ctr"/>
            <a:r>
              <a:rPr lang="en-US" sz="3200"/>
              <a:t>Evolution Of Our Prototype </a:t>
            </a:r>
          </a:p>
        </p:txBody>
      </p:sp>
      <p:pic>
        <p:nvPicPr>
          <p:cNvPr id="3" name="Picture 2" descr="A circuit board with wires and wires&#10;&#10;Description automatically generated">
            <a:extLst>
              <a:ext uri="{FF2B5EF4-FFF2-40B4-BE49-F238E27FC236}">
                <a16:creationId xmlns:a16="http://schemas.microsoft.com/office/drawing/2014/main" id="{48ECB9E3-36F1-2810-0F66-9B7AFCCC65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8985" y="1590648"/>
            <a:ext cx="3571597" cy="4762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descr="A white circuit board with wires and wires&#10;&#10;Description automatically generated">
            <a:extLst>
              <a:ext uri="{FF2B5EF4-FFF2-40B4-BE49-F238E27FC236}">
                <a16:creationId xmlns:a16="http://schemas.microsoft.com/office/drawing/2014/main" id="{DC1F9746-A71E-F7C1-B4E5-F99AA81A0884}"/>
              </a:ext>
            </a:extLst>
          </p:cNvPr>
          <p:cNvPicPr>
            <a:picLocks noChangeAspect="1"/>
          </p:cNvPicPr>
          <p:nvPr/>
        </p:nvPicPr>
        <p:blipFill>
          <a:blip r:embed="rId3"/>
          <a:stretch>
            <a:fillRect/>
          </a:stretch>
        </p:blipFill>
        <p:spPr>
          <a:xfrm rot="5400000">
            <a:off x="4920429" y="3200084"/>
            <a:ext cx="2351145" cy="3911634"/>
          </a:xfrm>
          <a:prstGeom prst="rect">
            <a:avLst/>
          </a:prstGeom>
        </p:spPr>
      </p:pic>
      <p:pic>
        <p:nvPicPr>
          <p:cNvPr id="5" name="Picture 2">
            <a:extLst>
              <a:ext uri="{FF2B5EF4-FFF2-40B4-BE49-F238E27FC236}">
                <a16:creationId xmlns:a16="http://schemas.microsoft.com/office/drawing/2014/main" id="{2D7007B7-34D6-DAE8-45D1-B78E716B9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90509" y="840322"/>
            <a:ext cx="2410983" cy="39116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B2D550-0C7A-20CA-8E36-B836A9C697FE}"/>
              </a:ext>
            </a:extLst>
          </p:cNvPr>
          <p:cNvSpPr txBox="1"/>
          <p:nvPr/>
        </p:nvSpPr>
        <p:spPr>
          <a:xfrm>
            <a:off x="771235" y="1009462"/>
            <a:ext cx="2407095" cy="369332"/>
          </a:xfrm>
          <a:prstGeom prst="rect">
            <a:avLst/>
          </a:prstGeom>
          <a:noFill/>
        </p:spPr>
        <p:txBody>
          <a:bodyPr wrap="square" rtlCol="0">
            <a:spAutoFit/>
          </a:bodyPr>
          <a:lstStyle/>
          <a:p>
            <a:pPr algn="ctr"/>
            <a:r>
              <a:rPr lang="en-US" b="1"/>
              <a:t>Prototype 1</a:t>
            </a:r>
          </a:p>
        </p:txBody>
      </p:sp>
      <p:sp>
        <p:nvSpPr>
          <p:cNvPr id="7" name="TextBox 6">
            <a:extLst>
              <a:ext uri="{FF2B5EF4-FFF2-40B4-BE49-F238E27FC236}">
                <a16:creationId xmlns:a16="http://schemas.microsoft.com/office/drawing/2014/main" id="{C2006BD6-F204-4C06-FBB1-B5940A563242}"/>
              </a:ext>
            </a:extLst>
          </p:cNvPr>
          <p:cNvSpPr txBox="1"/>
          <p:nvPr/>
        </p:nvSpPr>
        <p:spPr>
          <a:xfrm>
            <a:off x="4892452" y="1009462"/>
            <a:ext cx="2407095" cy="369332"/>
          </a:xfrm>
          <a:prstGeom prst="rect">
            <a:avLst/>
          </a:prstGeom>
          <a:noFill/>
        </p:spPr>
        <p:txBody>
          <a:bodyPr wrap="square" rtlCol="0">
            <a:spAutoFit/>
          </a:bodyPr>
          <a:lstStyle/>
          <a:p>
            <a:pPr algn="ctr"/>
            <a:r>
              <a:rPr lang="en-US" b="1"/>
              <a:t>Prototype 2</a:t>
            </a:r>
          </a:p>
        </p:txBody>
      </p:sp>
      <p:pic>
        <p:nvPicPr>
          <p:cNvPr id="1026" name="Picture 2">
            <a:extLst>
              <a:ext uri="{FF2B5EF4-FFF2-40B4-BE49-F238E27FC236}">
                <a16:creationId xmlns:a16="http://schemas.microsoft.com/office/drawing/2014/main" id="{72326AAB-33E8-D3C2-5C31-EF08A0846E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4313" y="1552114"/>
            <a:ext cx="3584519" cy="47793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F42B37-00B4-5C40-772C-ECB61ECD3091}"/>
              </a:ext>
            </a:extLst>
          </p:cNvPr>
          <p:cNvSpPr txBox="1"/>
          <p:nvPr/>
        </p:nvSpPr>
        <p:spPr>
          <a:xfrm>
            <a:off x="9229705" y="990195"/>
            <a:ext cx="2407095" cy="369332"/>
          </a:xfrm>
          <a:prstGeom prst="rect">
            <a:avLst/>
          </a:prstGeom>
          <a:noFill/>
        </p:spPr>
        <p:txBody>
          <a:bodyPr wrap="square" rtlCol="0">
            <a:spAutoFit/>
          </a:bodyPr>
          <a:lstStyle/>
          <a:p>
            <a:pPr algn="ctr"/>
            <a:r>
              <a:rPr lang="en-US" b="1"/>
              <a:t>Final Prototype</a:t>
            </a:r>
          </a:p>
        </p:txBody>
      </p:sp>
    </p:spTree>
    <p:extLst>
      <p:ext uri="{BB962C8B-B14F-4D97-AF65-F5344CB8AC3E}">
        <p14:creationId xmlns:p14="http://schemas.microsoft.com/office/powerpoint/2010/main" val="2407248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Project Operation</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4" name="20231208_153052">
            <a:hlinkClick r:id="" action="ppaction://media"/>
            <a:extLst>
              <a:ext uri="{FF2B5EF4-FFF2-40B4-BE49-F238E27FC236}">
                <a16:creationId xmlns:a16="http://schemas.microsoft.com/office/drawing/2014/main" id="{F40EAA7D-81BA-3337-E484-FBBE0BE7A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72754" y="1051132"/>
            <a:ext cx="6058969" cy="5208662"/>
          </a:xfrm>
          <a:prstGeom prst="rect">
            <a:avLst/>
          </a:prstGeom>
        </p:spPr>
      </p:pic>
      <p:sp>
        <p:nvSpPr>
          <p:cNvPr id="5" name="TextBox 4">
            <a:extLst>
              <a:ext uri="{FF2B5EF4-FFF2-40B4-BE49-F238E27FC236}">
                <a16:creationId xmlns:a16="http://schemas.microsoft.com/office/drawing/2014/main" id="{045F4259-E071-AF4F-1ED7-1B5E6EAF2883}"/>
              </a:ext>
            </a:extLst>
          </p:cNvPr>
          <p:cNvSpPr txBox="1"/>
          <p:nvPr/>
        </p:nvSpPr>
        <p:spPr>
          <a:xfrm>
            <a:off x="666572" y="2498771"/>
            <a:ext cx="3913974" cy="2862322"/>
          </a:xfrm>
          <a:prstGeom prst="rect">
            <a:avLst/>
          </a:prstGeom>
          <a:noFill/>
        </p:spPr>
        <p:txBody>
          <a:bodyPr wrap="square" rtlCol="0">
            <a:spAutoFit/>
          </a:bodyPr>
          <a:lstStyle/>
          <a:p>
            <a:r>
              <a:rPr lang="en-US" sz="2000"/>
              <a:t>Here we simulated our PV array from the DC power supply and had our input as 3V and 1A. We successfully showed that our input could be boosted from 3V to the 5V with the non-inverting DC-DC converter. This would then give the phone the voltage that it would need to begin charging.</a:t>
            </a:r>
          </a:p>
        </p:txBody>
      </p:sp>
    </p:spTree>
    <p:extLst>
      <p:ext uri="{BB962C8B-B14F-4D97-AF65-F5344CB8AC3E}">
        <p14:creationId xmlns:p14="http://schemas.microsoft.com/office/powerpoint/2010/main" val="8437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Project Operation</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5F4259-E071-AF4F-1ED7-1B5E6EAF2883}"/>
              </a:ext>
            </a:extLst>
          </p:cNvPr>
          <p:cNvSpPr txBox="1"/>
          <p:nvPr/>
        </p:nvSpPr>
        <p:spPr>
          <a:xfrm>
            <a:off x="683664" y="1362180"/>
            <a:ext cx="3913974" cy="4401205"/>
          </a:xfrm>
          <a:prstGeom prst="rect">
            <a:avLst/>
          </a:prstGeom>
          <a:noFill/>
        </p:spPr>
        <p:txBody>
          <a:bodyPr wrap="square" rtlCol="0">
            <a:spAutoFit/>
          </a:bodyPr>
          <a:lstStyle/>
          <a:p>
            <a:r>
              <a:rPr lang="en-US" sz="2000"/>
              <a:t>Here we were able to simulate the non-inverting DC-DC converter to be the input to the bi-directional DC-DC converter, which would then allow the battery to be charged. It should be noted that the load would be in parallel with the non-inverting DC-DC converter along with the bi-directional DC-DC converter. The resistor in this case is being showcased as the battery, the bi-directional DC-DC converter can reach 12V.</a:t>
            </a:r>
            <a:endParaRPr lang="en-US" sz="2000">
              <a:highlight>
                <a:srgbClr val="FFFF00"/>
              </a:highlight>
            </a:endParaRPr>
          </a:p>
        </p:txBody>
      </p:sp>
      <p:pic>
        <p:nvPicPr>
          <p:cNvPr id="2" name="20231208_154039">
            <a:hlinkClick r:id="" action="ppaction://media"/>
            <a:extLst>
              <a:ext uri="{FF2B5EF4-FFF2-40B4-BE49-F238E27FC236}">
                <a16:creationId xmlns:a16="http://schemas.microsoft.com/office/drawing/2014/main" id="{C64720D6-4820-F41D-4134-0C5F7FE872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00045" y="1025918"/>
            <a:ext cx="5578340" cy="5507021"/>
          </a:xfrm>
          <a:prstGeom prst="rect">
            <a:avLst/>
          </a:prstGeom>
        </p:spPr>
      </p:pic>
    </p:spTree>
    <p:extLst>
      <p:ext uri="{BB962C8B-B14F-4D97-AF65-F5344CB8AC3E}">
        <p14:creationId xmlns:p14="http://schemas.microsoft.com/office/powerpoint/2010/main" val="221208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Project Operation</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5F4259-E071-AF4F-1ED7-1B5E6EAF2883}"/>
              </a:ext>
            </a:extLst>
          </p:cNvPr>
          <p:cNvSpPr txBox="1"/>
          <p:nvPr/>
        </p:nvSpPr>
        <p:spPr>
          <a:xfrm>
            <a:off x="683664" y="1362180"/>
            <a:ext cx="3913974" cy="3170099"/>
          </a:xfrm>
          <a:prstGeom prst="rect">
            <a:avLst/>
          </a:prstGeom>
          <a:noFill/>
        </p:spPr>
        <p:txBody>
          <a:bodyPr wrap="square" rtlCol="0">
            <a:spAutoFit/>
          </a:bodyPr>
          <a:lstStyle/>
          <a:p>
            <a:r>
              <a:rPr lang="en-US" sz="2000"/>
              <a:t>This final simulation shows the case in which the PV array is either off or supplying very little power. The battery will act as a voltage source and then the directionality of the bi-directional DC-DC converter will reverse, thereby supplying power to the load. The resistor in this case is our phone charger. </a:t>
            </a:r>
            <a:endParaRPr lang="en-US" sz="2000">
              <a:highlight>
                <a:srgbClr val="FFFF00"/>
              </a:highlight>
            </a:endParaRPr>
          </a:p>
        </p:txBody>
      </p:sp>
      <p:pic>
        <p:nvPicPr>
          <p:cNvPr id="3" name="20231208_154952">
            <a:hlinkClick r:id="" action="ppaction://media"/>
            <a:extLst>
              <a:ext uri="{FF2B5EF4-FFF2-40B4-BE49-F238E27FC236}">
                <a16:creationId xmlns:a16="http://schemas.microsoft.com/office/drawing/2014/main" id="{FBA84C68-92B6-F291-EDC3-ABC2A0FD00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76358" y="1048431"/>
            <a:ext cx="5722809" cy="5336478"/>
          </a:xfrm>
          <a:prstGeom prst="rect">
            <a:avLst/>
          </a:prstGeom>
        </p:spPr>
      </p:pic>
    </p:spTree>
    <p:extLst>
      <p:ext uri="{BB962C8B-B14F-4D97-AF65-F5344CB8AC3E}">
        <p14:creationId xmlns:p14="http://schemas.microsoft.com/office/powerpoint/2010/main" val="11919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161623"/>
            <a:ext cx="9144000" cy="1938992"/>
          </a:xfrm>
        </p:spPr>
        <p:txBody>
          <a:bodyPr lIns="0" tIns="0" rIns="0" bIns="0" anchor="t">
            <a:spAutoFit/>
          </a:bodyPr>
          <a:lstStyle/>
          <a:p>
            <a:r>
              <a:rPr lang="en-US" b="1" dirty="0">
                <a:solidFill>
                  <a:schemeClr val="bg1"/>
                </a:solidFill>
              </a:rPr>
              <a:t>Schematic and PCB Design</a:t>
            </a:r>
            <a:br>
              <a:rPr lang="en-US" sz="2000" dirty="0">
                <a:solidFill>
                  <a:schemeClr val="bg1"/>
                </a:solidFill>
              </a:rPr>
            </a:br>
            <a:endParaRPr lang="en-US" sz="2000" dirty="0">
              <a:solidFill>
                <a:schemeClr val="bg1"/>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325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93CECD6-2CA1-10D4-4890-034646FE2B8F}"/>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dirty="0">
                <a:solidFill>
                  <a:schemeClr val="tx1"/>
                </a:solidFill>
                <a:latin typeface="+mj-lt"/>
                <a:ea typeface="+mj-ea"/>
                <a:cs typeface="+mj-cs"/>
              </a:rPr>
              <a:t>Project Introduction</a:t>
            </a:r>
            <a:br>
              <a:rPr lang="en-US" sz="3200" kern="1200" dirty="0">
                <a:solidFill>
                  <a:schemeClr val="tx1"/>
                </a:solidFill>
                <a:latin typeface="+mj-lt"/>
                <a:ea typeface="+mj-ea"/>
                <a:cs typeface="+mj-cs"/>
              </a:rPr>
            </a:br>
            <a:endParaRPr lang="en-US" sz="3200" kern="1200" dirty="0">
              <a:solidFill>
                <a:schemeClr val="tx1"/>
              </a:solidFill>
              <a:latin typeface="+mj-lt"/>
              <a:ea typeface="+mj-ea"/>
              <a:cs typeface="+mj-cs"/>
            </a:endParaRPr>
          </a:p>
        </p:txBody>
      </p:sp>
      <p:grpSp>
        <p:nvGrpSpPr>
          <p:cNvPr id="58" name="Group 57">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59" name="Rectangle 58">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hidden="1">
            <a:extLst>
              <a:ext uri="{FF2B5EF4-FFF2-40B4-BE49-F238E27FC236}">
                <a16:creationId xmlns:a16="http://schemas.microsoft.com/office/drawing/2014/main" id="{554DD749-E877-AF85-3CCC-B7C505F0A7F9}"/>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AA53B44C-73DA-E6CF-693F-BE61E427F30B}"/>
              </a:ext>
              <a:ext uri="{C183D7F6-B498-43B3-948B-1728B52AA6E4}">
                <adec:decorative xmlns:adec="http://schemas.microsoft.com/office/drawing/2017/decorative" val="1"/>
              </a:ext>
            </a:extLst>
          </p:cNvPr>
          <p:cNvCxnSpPr>
            <a:cxnSpLocks/>
          </p:cNvCxnSpPr>
          <p:nvPr/>
        </p:nvCxnSpPr>
        <p:spPr>
          <a:xfrm>
            <a:off x="5075056" y="1957538"/>
            <a:ext cx="216160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69C47D-3A0B-71AA-5727-E2CEEDC2C5D9}"/>
              </a:ext>
              <a:ext uri="{C183D7F6-B498-43B3-948B-1728B52AA6E4}">
                <adec:decorative xmlns:adec="http://schemas.microsoft.com/office/drawing/2017/decorative" val="1"/>
              </a:ext>
            </a:extLst>
          </p:cNvPr>
          <p:cNvCxnSpPr>
            <a:cxnSpLocks/>
          </p:cNvCxnSpPr>
          <p:nvPr/>
        </p:nvCxnSpPr>
        <p:spPr>
          <a:xfrm>
            <a:off x="787114" y="1957538"/>
            <a:ext cx="216160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53A8E7-FB42-9E11-091D-CD6371312ADC}"/>
              </a:ext>
            </a:extLst>
          </p:cNvPr>
          <p:cNvSpPr txBox="1"/>
          <p:nvPr/>
        </p:nvSpPr>
        <p:spPr>
          <a:xfrm>
            <a:off x="787114" y="2304175"/>
            <a:ext cx="3656699" cy="523220"/>
          </a:xfrm>
          <a:prstGeom prst="rect">
            <a:avLst/>
          </a:prstGeom>
          <a:noFill/>
        </p:spPr>
        <p:txBody>
          <a:bodyPr wrap="square" rtlCol="0">
            <a:spAutoFit/>
          </a:bodyPr>
          <a:lstStyle/>
          <a:p>
            <a:pPr defTabSz="475488">
              <a:spcAft>
                <a:spcPts val="600"/>
              </a:spcAft>
            </a:pPr>
            <a:r>
              <a:rPr lang="en-US" sz="2800" kern="1200" dirty="0">
                <a:solidFill>
                  <a:schemeClr val="tx1"/>
                </a:solidFill>
                <a:latin typeface="+mj-lt"/>
                <a:ea typeface="+mn-ea"/>
                <a:cs typeface="+mn-cs"/>
              </a:rPr>
              <a:t>Today’s Topics</a:t>
            </a:r>
            <a:endParaRPr lang="en-US" sz="2800" dirty="0">
              <a:latin typeface="+mj-lt"/>
            </a:endParaRPr>
          </a:p>
        </p:txBody>
      </p:sp>
      <p:sp>
        <p:nvSpPr>
          <p:cNvPr id="5" name="TextBox 4">
            <a:extLst>
              <a:ext uri="{FF2B5EF4-FFF2-40B4-BE49-F238E27FC236}">
                <a16:creationId xmlns:a16="http://schemas.microsoft.com/office/drawing/2014/main" id="{9296EB65-9341-2909-24DB-F6C147465F8D}"/>
              </a:ext>
            </a:extLst>
          </p:cNvPr>
          <p:cNvSpPr txBox="1"/>
          <p:nvPr/>
        </p:nvSpPr>
        <p:spPr>
          <a:xfrm>
            <a:off x="787114" y="3261773"/>
            <a:ext cx="10566685" cy="2277547"/>
          </a:xfrm>
          <a:prstGeom prst="rect">
            <a:avLst/>
          </a:prstGeom>
          <a:noFill/>
        </p:spPr>
        <p:txBody>
          <a:bodyPr wrap="square" rtlCol="0">
            <a:spAutoFit/>
          </a:bodyPr>
          <a:lstStyle/>
          <a:p>
            <a:pPr marL="285750" indent="-285750" defTabSz="475488">
              <a:spcAft>
                <a:spcPts val="600"/>
              </a:spcAft>
              <a:buFont typeface="Arial" panose="020B0604020202020204" pitchFamily="34" charset="0"/>
              <a:buChar char="•"/>
            </a:pPr>
            <a:r>
              <a:rPr lang="en-US" sz="1600" kern="1200" dirty="0">
                <a:solidFill>
                  <a:schemeClr val="tx1"/>
                </a:solidFill>
                <a:latin typeface="+mn-lt"/>
                <a:ea typeface="+mn-ea"/>
                <a:cs typeface="+mn-cs"/>
              </a:rPr>
              <a:t>Objectives and Goals</a:t>
            </a:r>
          </a:p>
          <a:p>
            <a:pPr marL="285750" indent="-285750" defTabSz="475488">
              <a:spcAft>
                <a:spcPts val="600"/>
              </a:spcAft>
              <a:buFont typeface="Arial" panose="020B0604020202020204" pitchFamily="34" charset="0"/>
              <a:buChar char="•"/>
            </a:pPr>
            <a:r>
              <a:rPr lang="en-US" sz="1600" dirty="0"/>
              <a:t>Parts through the project</a:t>
            </a:r>
          </a:p>
          <a:p>
            <a:pPr marL="285750" indent="-285750" defTabSz="475488">
              <a:spcAft>
                <a:spcPts val="600"/>
              </a:spcAft>
              <a:buFont typeface="Arial" panose="020B0604020202020204" pitchFamily="34" charset="0"/>
              <a:buChar char="•"/>
            </a:pPr>
            <a:r>
              <a:rPr lang="en-US" sz="1600" dirty="0"/>
              <a:t>Challenges and Solutions</a:t>
            </a:r>
          </a:p>
          <a:p>
            <a:pPr marL="285750" indent="-285750" defTabSz="475488">
              <a:spcAft>
                <a:spcPts val="600"/>
              </a:spcAft>
              <a:buFont typeface="Arial" panose="020B0604020202020204" pitchFamily="34" charset="0"/>
              <a:buChar char="•"/>
            </a:pPr>
            <a:r>
              <a:rPr lang="en-US" sz="1600" dirty="0"/>
              <a:t>Outcomes</a:t>
            </a:r>
          </a:p>
          <a:p>
            <a:pPr marL="285750" indent="-285750" defTabSz="475488">
              <a:spcAft>
                <a:spcPts val="600"/>
              </a:spcAft>
              <a:buFont typeface="Arial" panose="020B0604020202020204" pitchFamily="34" charset="0"/>
              <a:buChar char="•"/>
            </a:pPr>
            <a:r>
              <a:rPr lang="en-US" sz="1600" dirty="0"/>
              <a:t>Schematic and PCB Design</a:t>
            </a:r>
          </a:p>
          <a:p>
            <a:pPr marL="285750" indent="-285750" defTabSz="475488">
              <a:spcAft>
                <a:spcPts val="600"/>
              </a:spcAft>
              <a:buFont typeface="Arial" panose="020B0604020202020204" pitchFamily="34" charset="0"/>
              <a:buChar char="•"/>
            </a:pPr>
            <a:r>
              <a:rPr lang="en-US" sz="1600" dirty="0"/>
              <a:t>What would we do differently?</a:t>
            </a:r>
          </a:p>
          <a:p>
            <a:pPr marL="285750" indent="-285750" defTabSz="475488">
              <a:spcAft>
                <a:spcPts val="600"/>
              </a:spcAft>
              <a:buFont typeface="Arial" panose="020B0604020202020204" pitchFamily="34" charset="0"/>
              <a:buChar char="•"/>
            </a:pPr>
            <a:r>
              <a:rPr lang="en-US" sz="1600" dirty="0"/>
              <a:t>Conclusion and Q&amp;A</a:t>
            </a:r>
          </a:p>
        </p:txBody>
      </p:sp>
    </p:spTree>
    <p:extLst>
      <p:ext uri="{BB962C8B-B14F-4D97-AF65-F5344CB8AC3E}">
        <p14:creationId xmlns:p14="http://schemas.microsoft.com/office/powerpoint/2010/main" val="3984015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Schematic Design</a:t>
            </a:r>
          </a:p>
          <a:p>
            <a:pPr algn="ctr"/>
            <a:r>
              <a:rPr lang="en-US" sz="2000" dirty="0">
                <a:solidFill>
                  <a:schemeClr val="tx1">
                    <a:lumMod val="75000"/>
                    <a:lumOff val="25000"/>
                  </a:schemeClr>
                </a:solidFill>
              </a:rPr>
              <a:t>Custom Footprints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89CEC61-BBF8-4C5B-944A-2EBAE1A84726}"/>
              </a:ext>
            </a:extLst>
          </p:cNvPr>
          <p:cNvPicPr>
            <a:picLocks noChangeAspect="1"/>
          </p:cNvPicPr>
          <p:nvPr/>
        </p:nvPicPr>
        <p:blipFill>
          <a:blip r:embed="rId3"/>
          <a:stretch>
            <a:fillRect/>
          </a:stretch>
        </p:blipFill>
        <p:spPr>
          <a:xfrm>
            <a:off x="668008" y="1613378"/>
            <a:ext cx="3038899" cy="1762371"/>
          </a:xfrm>
          <a:prstGeom prst="rect">
            <a:avLst/>
          </a:prstGeom>
        </p:spPr>
      </p:pic>
      <p:pic>
        <p:nvPicPr>
          <p:cNvPr id="12" name="Picture 11">
            <a:extLst>
              <a:ext uri="{FF2B5EF4-FFF2-40B4-BE49-F238E27FC236}">
                <a16:creationId xmlns:a16="http://schemas.microsoft.com/office/drawing/2014/main" id="{EA4529BE-57FA-E190-1254-6C49DEF98848}"/>
              </a:ext>
            </a:extLst>
          </p:cNvPr>
          <p:cNvPicPr>
            <a:picLocks noChangeAspect="1"/>
          </p:cNvPicPr>
          <p:nvPr/>
        </p:nvPicPr>
        <p:blipFill>
          <a:blip r:embed="rId4"/>
          <a:stretch>
            <a:fillRect/>
          </a:stretch>
        </p:blipFill>
        <p:spPr>
          <a:xfrm>
            <a:off x="812352" y="4133830"/>
            <a:ext cx="2750210" cy="1928467"/>
          </a:xfrm>
          <a:prstGeom prst="rect">
            <a:avLst/>
          </a:prstGeom>
        </p:spPr>
      </p:pic>
      <p:pic>
        <p:nvPicPr>
          <p:cNvPr id="15" name="Picture 14">
            <a:extLst>
              <a:ext uri="{FF2B5EF4-FFF2-40B4-BE49-F238E27FC236}">
                <a16:creationId xmlns:a16="http://schemas.microsoft.com/office/drawing/2014/main" id="{2AD89E8E-F1FB-63D0-6962-8733D4B736AD}"/>
              </a:ext>
            </a:extLst>
          </p:cNvPr>
          <p:cNvPicPr>
            <a:picLocks noChangeAspect="1"/>
          </p:cNvPicPr>
          <p:nvPr/>
        </p:nvPicPr>
        <p:blipFill rotWithShape="1">
          <a:blip r:embed="rId5"/>
          <a:srcRect l="14921" t="3525" r="13135" b="7112"/>
          <a:stretch/>
        </p:blipFill>
        <p:spPr>
          <a:xfrm>
            <a:off x="8629437" y="1017203"/>
            <a:ext cx="2681621" cy="3646872"/>
          </a:xfrm>
          <a:prstGeom prst="rect">
            <a:avLst/>
          </a:prstGeom>
        </p:spPr>
      </p:pic>
      <p:pic>
        <p:nvPicPr>
          <p:cNvPr id="17" name="Picture 16">
            <a:extLst>
              <a:ext uri="{FF2B5EF4-FFF2-40B4-BE49-F238E27FC236}">
                <a16:creationId xmlns:a16="http://schemas.microsoft.com/office/drawing/2014/main" id="{BC01D817-DDA4-55C0-F762-14E9391DBFD6}"/>
              </a:ext>
            </a:extLst>
          </p:cNvPr>
          <p:cNvPicPr>
            <a:picLocks noChangeAspect="1"/>
          </p:cNvPicPr>
          <p:nvPr/>
        </p:nvPicPr>
        <p:blipFill>
          <a:blip r:embed="rId6"/>
          <a:stretch>
            <a:fillRect/>
          </a:stretch>
        </p:blipFill>
        <p:spPr>
          <a:xfrm>
            <a:off x="4023509" y="1017203"/>
            <a:ext cx="4289326" cy="3646872"/>
          </a:xfrm>
          <a:prstGeom prst="rect">
            <a:avLst/>
          </a:prstGeom>
        </p:spPr>
      </p:pic>
    </p:spTree>
    <p:extLst>
      <p:ext uri="{BB962C8B-B14F-4D97-AF65-F5344CB8AC3E}">
        <p14:creationId xmlns:p14="http://schemas.microsoft.com/office/powerpoint/2010/main" val="3177965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370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Schematic Design</a:t>
            </a:r>
          </a:p>
          <a:p>
            <a:pPr algn="ctr"/>
            <a:r>
              <a:rPr lang="en-US" sz="1800" dirty="0">
                <a:solidFill>
                  <a:schemeClr val="tx1">
                    <a:lumMod val="75000"/>
                    <a:lumOff val="25000"/>
                  </a:schemeClr>
                </a:solidFill>
              </a:rPr>
              <a:t>Gate Driver Circuit</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473F975-C1E3-B14D-C027-EF54900E0C2C}"/>
              </a:ext>
            </a:extLst>
          </p:cNvPr>
          <p:cNvPicPr>
            <a:picLocks noChangeAspect="1"/>
          </p:cNvPicPr>
          <p:nvPr/>
        </p:nvPicPr>
        <p:blipFill>
          <a:blip r:embed="rId3"/>
          <a:stretch>
            <a:fillRect/>
          </a:stretch>
        </p:blipFill>
        <p:spPr>
          <a:xfrm>
            <a:off x="6597650" y="1549399"/>
            <a:ext cx="4063301" cy="3462005"/>
          </a:xfrm>
          <a:prstGeom prst="rect">
            <a:avLst/>
          </a:prstGeom>
        </p:spPr>
      </p:pic>
      <p:pic>
        <p:nvPicPr>
          <p:cNvPr id="3" name="Picture 2">
            <a:extLst>
              <a:ext uri="{FF2B5EF4-FFF2-40B4-BE49-F238E27FC236}">
                <a16:creationId xmlns:a16="http://schemas.microsoft.com/office/drawing/2014/main" id="{0164B67C-E9EC-B025-162E-0329FC9E5C5B}"/>
              </a:ext>
            </a:extLst>
          </p:cNvPr>
          <p:cNvPicPr>
            <a:picLocks noChangeAspect="1"/>
          </p:cNvPicPr>
          <p:nvPr/>
        </p:nvPicPr>
        <p:blipFill>
          <a:blip r:embed="rId4"/>
          <a:stretch>
            <a:fillRect/>
          </a:stretch>
        </p:blipFill>
        <p:spPr>
          <a:xfrm>
            <a:off x="781750" y="1549399"/>
            <a:ext cx="4812601" cy="3329089"/>
          </a:xfrm>
          <a:prstGeom prst="rect">
            <a:avLst/>
          </a:prstGeom>
        </p:spPr>
      </p:pic>
    </p:spTree>
    <p:extLst>
      <p:ext uri="{BB962C8B-B14F-4D97-AF65-F5344CB8AC3E}">
        <p14:creationId xmlns:p14="http://schemas.microsoft.com/office/powerpoint/2010/main" val="2929321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Schematic Design</a:t>
            </a:r>
          </a:p>
          <a:p>
            <a:pPr algn="ctr"/>
            <a:r>
              <a:rPr lang="en-US" sz="2000" dirty="0">
                <a:solidFill>
                  <a:schemeClr val="tx1">
                    <a:lumMod val="75000"/>
                    <a:lumOff val="25000"/>
                  </a:schemeClr>
                </a:solidFill>
              </a:rPr>
              <a:t>DC-DC Converters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AE3FEC2-A4D0-D4C9-6194-076D8BF729E0}"/>
              </a:ext>
            </a:extLst>
          </p:cNvPr>
          <p:cNvPicPr>
            <a:picLocks noChangeAspect="1"/>
          </p:cNvPicPr>
          <p:nvPr/>
        </p:nvPicPr>
        <p:blipFill>
          <a:blip r:embed="rId3"/>
          <a:stretch>
            <a:fillRect/>
          </a:stretch>
        </p:blipFill>
        <p:spPr>
          <a:xfrm>
            <a:off x="2717800" y="1095970"/>
            <a:ext cx="6756400" cy="2705974"/>
          </a:xfrm>
          <a:prstGeom prst="rect">
            <a:avLst/>
          </a:prstGeom>
        </p:spPr>
      </p:pic>
      <p:pic>
        <p:nvPicPr>
          <p:cNvPr id="15" name="Picture 14">
            <a:extLst>
              <a:ext uri="{FF2B5EF4-FFF2-40B4-BE49-F238E27FC236}">
                <a16:creationId xmlns:a16="http://schemas.microsoft.com/office/drawing/2014/main" id="{FBF87504-7126-8462-3512-CA5F55DB1A68}"/>
              </a:ext>
            </a:extLst>
          </p:cNvPr>
          <p:cNvPicPr>
            <a:picLocks noChangeAspect="1"/>
          </p:cNvPicPr>
          <p:nvPr/>
        </p:nvPicPr>
        <p:blipFill>
          <a:blip r:embed="rId4"/>
          <a:stretch>
            <a:fillRect/>
          </a:stretch>
        </p:blipFill>
        <p:spPr>
          <a:xfrm>
            <a:off x="2545958" y="4042617"/>
            <a:ext cx="7100084" cy="2292485"/>
          </a:xfrm>
          <a:prstGeom prst="rect">
            <a:avLst/>
          </a:prstGeom>
        </p:spPr>
      </p:pic>
    </p:spTree>
    <p:extLst>
      <p:ext uri="{BB962C8B-B14F-4D97-AF65-F5344CB8AC3E}">
        <p14:creationId xmlns:p14="http://schemas.microsoft.com/office/powerpoint/2010/main" val="2375451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Schematic Design</a:t>
            </a:r>
          </a:p>
          <a:p>
            <a:pPr algn="ctr"/>
            <a:r>
              <a:rPr lang="en-US" sz="2000" dirty="0">
                <a:solidFill>
                  <a:schemeClr val="tx1">
                    <a:lumMod val="75000"/>
                    <a:lumOff val="25000"/>
                  </a:schemeClr>
                </a:solidFill>
              </a:rPr>
              <a:t>Controllers, Sensors, Terminals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BCAE86F-7172-7AF8-786F-1A778391D891}"/>
              </a:ext>
            </a:extLst>
          </p:cNvPr>
          <p:cNvPicPr>
            <a:picLocks noChangeAspect="1"/>
          </p:cNvPicPr>
          <p:nvPr/>
        </p:nvPicPr>
        <p:blipFill>
          <a:blip r:embed="rId3"/>
          <a:stretch>
            <a:fillRect/>
          </a:stretch>
        </p:blipFill>
        <p:spPr>
          <a:xfrm>
            <a:off x="6540499" y="2246210"/>
            <a:ext cx="5102955" cy="2365578"/>
          </a:xfrm>
          <a:prstGeom prst="rect">
            <a:avLst/>
          </a:prstGeom>
        </p:spPr>
      </p:pic>
      <p:pic>
        <p:nvPicPr>
          <p:cNvPr id="19" name="Picture 18">
            <a:extLst>
              <a:ext uri="{FF2B5EF4-FFF2-40B4-BE49-F238E27FC236}">
                <a16:creationId xmlns:a16="http://schemas.microsoft.com/office/drawing/2014/main" id="{5C76CE3A-7D2A-83E7-9042-EF1DC8FF2A75}"/>
              </a:ext>
            </a:extLst>
          </p:cNvPr>
          <p:cNvPicPr>
            <a:picLocks noChangeAspect="1"/>
          </p:cNvPicPr>
          <p:nvPr/>
        </p:nvPicPr>
        <p:blipFill>
          <a:blip r:embed="rId4"/>
          <a:stretch>
            <a:fillRect/>
          </a:stretch>
        </p:blipFill>
        <p:spPr>
          <a:xfrm>
            <a:off x="548546" y="1892300"/>
            <a:ext cx="3018518" cy="3073400"/>
          </a:xfrm>
          <a:prstGeom prst="rect">
            <a:avLst/>
          </a:prstGeom>
        </p:spPr>
      </p:pic>
      <p:pic>
        <p:nvPicPr>
          <p:cNvPr id="21" name="Picture 20">
            <a:extLst>
              <a:ext uri="{FF2B5EF4-FFF2-40B4-BE49-F238E27FC236}">
                <a16:creationId xmlns:a16="http://schemas.microsoft.com/office/drawing/2014/main" id="{4FB1AF1F-25D4-57BC-2664-6D7EBC14559A}"/>
              </a:ext>
            </a:extLst>
          </p:cNvPr>
          <p:cNvPicPr>
            <a:picLocks noChangeAspect="1"/>
          </p:cNvPicPr>
          <p:nvPr/>
        </p:nvPicPr>
        <p:blipFill>
          <a:blip r:embed="rId5"/>
          <a:stretch>
            <a:fillRect/>
          </a:stretch>
        </p:blipFill>
        <p:spPr>
          <a:xfrm>
            <a:off x="3938357" y="1955562"/>
            <a:ext cx="2230849" cy="2946873"/>
          </a:xfrm>
          <a:prstGeom prst="rect">
            <a:avLst/>
          </a:prstGeom>
        </p:spPr>
      </p:pic>
    </p:spTree>
    <p:extLst>
      <p:ext uri="{BB962C8B-B14F-4D97-AF65-F5344CB8AC3E}">
        <p14:creationId xmlns:p14="http://schemas.microsoft.com/office/powerpoint/2010/main" val="1452698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Schematic Design</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801CAE7-2841-085D-47A4-6C9608CEA21D}"/>
              </a:ext>
            </a:extLst>
          </p:cNvPr>
          <p:cNvPicPr>
            <a:picLocks noChangeAspect="1"/>
          </p:cNvPicPr>
          <p:nvPr/>
        </p:nvPicPr>
        <p:blipFill>
          <a:blip r:embed="rId3"/>
          <a:stretch>
            <a:fillRect/>
          </a:stretch>
        </p:blipFill>
        <p:spPr>
          <a:xfrm>
            <a:off x="488950" y="843682"/>
            <a:ext cx="11214100" cy="5823818"/>
          </a:xfrm>
          <a:prstGeom prst="rect">
            <a:avLst/>
          </a:prstGeom>
        </p:spPr>
      </p:pic>
    </p:spTree>
    <p:extLst>
      <p:ext uri="{BB962C8B-B14F-4D97-AF65-F5344CB8AC3E}">
        <p14:creationId xmlns:p14="http://schemas.microsoft.com/office/powerpoint/2010/main" val="3964131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PCB Design</a:t>
            </a:r>
          </a:p>
          <a:p>
            <a:pPr algn="ctr"/>
            <a:r>
              <a:rPr lang="en-US" sz="2000" dirty="0">
                <a:solidFill>
                  <a:schemeClr val="tx1">
                    <a:lumMod val="75000"/>
                    <a:lumOff val="25000"/>
                  </a:schemeClr>
                </a:solidFill>
              </a:rPr>
              <a:t>Issues Seen Throughout</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C2AF22A-B1E8-FC32-FB1B-FD470A32B179}"/>
              </a:ext>
            </a:extLst>
          </p:cNvPr>
          <p:cNvPicPr>
            <a:picLocks noChangeAspect="1"/>
          </p:cNvPicPr>
          <p:nvPr/>
        </p:nvPicPr>
        <p:blipFill>
          <a:blip r:embed="rId3"/>
          <a:stretch>
            <a:fillRect/>
          </a:stretch>
        </p:blipFill>
        <p:spPr>
          <a:xfrm>
            <a:off x="1401800" y="910696"/>
            <a:ext cx="4478300" cy="5283589"/>
          </a:xfrm>
          <a:prstGeom prst="rect">
            <a:avLst/>
          </a:prstGeom>
        </p:spPr>
      </p:pic>
      <p:pic>
        <p:nvPicPr>
          <p:cNvPr id="1026" name="Picture 2">
            <a:extLst>
              <a:ext uri="{FF2B5EF4-FFF2-40B4-BE49-F238E27FC236}">
                <a16:creationId xmlns:a16="http://schemas.microsoft.com/office/drawing/2014/main" id="{7664C85B-1BC4-295F-AB5C-9A0117902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201" y="2050818"/>
            <a:ext cx="3577148" cy="275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713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PCB Design</a:t>
            </a: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D9B1A11-A971-C487-B51D-41960D33E6A3}"/>
              </a:ext>
            </a:extLst>
          </p:cNvPr>
          <p:cNvPicPr>
            <a:picLocks noChangeAspect="1"/>
          </p:cNvPicPr>
          <p:nvPr/>
        </p:nvPicPr>
        <p:blipFill>
          <a:blip r:embed="rId3"/>
          <a:stretch>
            <a:fillRect/>
          </a:stretch>
        </p:blipFill>
        <p:spPr>
          <a:xfrm>
            <a:off x="2157412" y="629098"/>
            <a:ext cx="7877175" cy="6177708"/>
          </a:xfrm>
          <a:prstGeom prst="rect">
            <a:avLst/>
          </a:prstGeom>
        </p:spPr>
      </p:pic>
    </p:spTree>
    <p:extLst>
      <p:ext uri="{BB962C8B-B14F-4D97-AF65-F5344CB8AC3E}">
        <p14:creationId xmlns:p14="http://schemas.microsoft.com/office/powerpoint/2010/main" val="899999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161623"/>
            <a:ext cx="9144000" cy="1107996"/>
          </a:xfrm>
        </p:spPr>
        <p:txBody>
          <a:bodyPr lIns="0" tIns="0" rIns="0" bIns="0" anchor="t">
            <a:spAutoFit/>
          </a:bodyPr>
          <a:lstStyle/>
          <a:p>
            <a:r>
              <a:rPr lang="en-US" b="1" dirty="0">
                <a:solidFill>
                  <a:schemeClr val="bg1"/>
                </a:solidFill>
              </a:rPr>
              <a:t>Conclusion</a:t>
            </a:r>
            <a:br>
              <a:rPr lang="en-US" sz="2000" dirty="0">
                <a:solidFill>
                  <a:schemeClr val="bg1"/>
                </a:solidFill>
              </a:rPr>
            </a:br>
            <a:endParaRPr lang="en-US" sz="2000" dirty="0">
              <a:solidFill>
                <a:schemeClr val="bg1"/>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964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Conclusion</a:t>
            </a: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226B4AED-6B04-2F4A-3453-83E05F938BA5}"/>
              </a:ext>
            </a:extLst>
          </p:cNvPr>
          <p:cNvSpPr txBox="1">
            <a:spLocks/>
          </p:cNvSpPr>
          <p:nvPr/>
        </p:nvSpPr>
        <p:spPr>
          <a:xfrm>
            <a:off x="838200" y="1289403"/>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1C1917"/>
                </a:solidFill>
                <a:ea typeface="+mn-lt"/>
                <a:cs typeface="Segoe UI Light"/>
              </a:rPr>
              <a:t>First, we think it is important to look back at what we have done and ask, “What could we have done differently?”</a:t>
            </a:r>
          </a:p>
          <a:p>
            <a:r>
              <a:rPr lang="en-US" dirty="0">
                <a:solidFill>
                  <a:srgbClr val="1C1917"/>
                </a:solidFill>
                <a:ea typeface="+mn-lt"/>
                <a:cs typeface="+mn-lt"/>
              </a:rPr>
              <a:t>Do more research into the project beforehand</a:t>
            </a:r>
          </a:p>
          <a:p>
            <a:r>
              <a:rPr lang="en-US" dirty="0">
                <a:solidFill>
                  <a:srgbClr val="1C1917"/>
                </a:solidFill>
                <a:ea typeface="+mn-lt"/>
                <a:cs typeface="+mn-lt"/>
              </a:rPr>
              <a:t>Rearrange group members to allow for better workflow</a:t>
            </a:r>
          </a:p>
          <a:p>
            <a:r>
              <a:rPr lang="en-US" dirty="0">
                <a:solidFill>
                  <a:srgbClr val="1C1917"/>
                </a:solidFill>
                <a:ea typeface="+mn-lt"/>
                <a:cs typeface="+mn-lt"/>
              </a:rPr>
              <a:t>Order more extra parts to begin with</a:t>
            </a:r>
          </a:p>
          <a:p>
            <a:r>
              <a:rPr lang="en-US" dirty="0">
                <a:solidFill>
                  <a:srgbClr val="1C1917"/>
                </a:solidFill>
                <a:ea typeface="+mn-lt"/>
                <a:cs typeface="+mn-lt"/>
              </a:rPr>
              <a:t>Solidify simulation to prevent clashing with prototyping and PCB design</a:t>
            </a:r>
          </a:p>
          <a:p>
            <a:r>
              <a:rPr lang="en-US" dirty="0">
                <a:solidFill>
                  <a:srgbClr val="1C1917"/>
                </a:solidFill>
                <a:ea typeface="+mn-lt"/>
                <a:cs typeface="+mn-lt"/>
              </a:rPr>
              <a:t>Completely redesign the PCB for clarity and ease of use</a:t>
            </a:r>
          </a:p>
          <a:p>
            <a:r>
              <a:rPr lang="en-US" dirty="0">
                <a:solidFill>
                  <a:srgbClr val="1C1917"/>
                </a:solidFill>
                <a:ea typeface="+mn-lt"/>
                <a:cs typeface="+mn-lt"/>
              </a:rPr>
              <a:t>Communicate! Communicate! Communicate!</a:t>
            </a:r>
          </a:p>
          <a:p>
            <a:endParaRPr lang="en-US" dirty="0">
              <a:solidFill>
                <a:srgbClr val="1C1917"/>
              </a:solidFill>
              <a:ea typeface="+mn-lt"/>
              <a:cs typeface="+mn-lt"/>
            </a:endParaRPr>
          </a:p>
          <a:p>
            <a:pPr marL="0" indent="0">
              <a:buFont typeface="Arial" panose="020B0604020202020204" pitchFamily="34" charset="0"/>
              <a:buNone/>
            </a:pPr>
            <a:endParaRPr lang="en-US" dirty="0">
              <a:cs typeface="Segoe UI Light"/>
            </a:endParaRPr>
          </a:p>
          <a:p>
            <a:endParaRPr lang="en-US" dirty="0">
              <a:cs typeface="Segoe UI Light"/>
            </a:endParaRPr>
          </a:p>
        </p:txBody>
      </p:sp>
    </p:spTree>
    <p:extLst>
      <p:ext uri="{BB962C8B-B14F-4D97-AF65-F5344CB8AC3E}">
        <p14:creationId xmlns:p14="http://schemas.microsoft.com/office/powerpoint/2010/main" val="3109006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Conclusion</a:t>
            </a: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226B4AED-6B04-2F4A-3453-83E05F938BA5}"/>
              </a:ext>
            </a:extLst>
          </p:cNvPr>
          <p:cNvSpPr txBox="1">
            <a:spLocks/>
          </p:cNvSpPr>
          <p:nvPr/>
        </p:nvSpPr>
        <p:spPr>
          <a:xfrm>
            <a:off x="838200" y="1289403"/>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cs typeface="Segoe UI Light"/>
              </a:rPr>
              <a:t>We </a:t>
            </a:r>
            <a:r>
              <a:rPr lang="en-US" sz="2000" dirty="0">
                <a:ea typeface="+mn-lt"/>
                <a:cs typeface="+mn-lt"/>
              </a:rPr>
              <a:t>were unable to completely integrate all portions of the project. </a:t>
            </a:r>
          </a:p>
          <a:p>
            <a:r>
              <a:rPr lang="en-US" sz="2000" dirty="0">
                <a:solidFill>
                  <a:srgbClr val="1C1917"/>
                </a:solidFill>
                <a:ea typeface="+mn-lt"/>
                <a:cs typeface="+mn-lt"/>
              </a:rPr>
              <a:t>Key components were integrated including gate drivers, DC-DC converters, and an Arduino for system control.</a:t>
            </a:r>
            <a:endParaRPr lang="en-US" sz="2000" dirty="0">
              <a:ea typeface="+mn-lt"/>
              <a:cs typeface="+mn-lt"/>
            </a:endParaRPr>
          </a:p>
          <a:p>
            <a:r>
              <a:rPr lang="en-US" sz="2000" dirty="0">
                <a:solidFill>
                  <a:srgbClr val="1C1917"/>
                </a:solidFill>
                <a:ea typeface="+mn-lt"/>
                <a:cs typeface="+mn-lt"/>
              </a:rPr>
              <a:t>Some initial setbacks were overcome, like issues with the Arduino Micro and gate driver implementation.</a:t>
            </a:r>
          </a:p>
          <a:p>
            <a:r>
              <a:rPr lang="en-US" sz="2000" dirty="0">
                <a:solidFill>
                  <a:srgbClr val="1C1917"/>
                </a:solidFill>
                <a:ea typeface="+mn-lt"/>
                <a:cs typeface="+mn-lt"/>
              </a:rPr>
              <a:t>Through simulations, the system's functioning was made clear. It was shown how the system can increase input voltage to charge devices, charge the battery, and provide power from the battery in situations where the PV input is low.</a:t>
            </a:r>
          </a:p>
          <a:p>
            <a:r>
              <a:rPr lang="en-US" sz="2000" dirty="0">
                <a:solidFill>
                  <a:srgbClr val="1C1917"/>
                </a:solidFill>
                <a:ea typeface="+mn-lt"/>
                <a:cs typeface="+mn-lt"/>
              </a:rPr>
              <a:t>Overall, it looks like the main goal of creating a functional prototype PV-energy system with battery integration was accomplished, however more work needs to be done to finalize the automation of the system.</a:t>
            </a:r>
          </a:p>
          <a:p>
            <a:endParaRPr lang="en-US" dirty="0">
              <a:solidFill>
                <a:srgbClr val="1C1917"/>
              </a:solidFill>
              <a:ea typeface="+mn-lt"/>
              <a:cs typeface="+mn-lt"/>
            </a:endParaRPr>
          </a:p>
          <a:p>
            <a:pPr marL="0" indent="0">
              <a:buFont typeface="Arial" panose="020B0604020202020204" pitchFamily="34" charset="0"/>
              <a:buNone/>
            </a:pPr>
            <a:endParaRPr lang="en-US" dirty="0">
              <a:cs typeface="Segoe UI Light"/>
            </a:endParaRPr>
          </a:p>
          <a:p>
            <a:endParaRPr lang="en-US" dirty="0">
              <a:cs typeface="Segoe UI Light"/>
            </a:endParaRPr>
          </a:p>
        </p:txBody>
      </p:sp>
    </p:spTree>
    <p:extLst>
      <p:ext uri="{BB962C8B-B14F-4D97-AF65-F5344CB8AC3E}">
        <p14:creationId xmlns:p14="http://schemas.microsoft.com/office/powerpoint/2010/main" val="860902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93CECD6-2CA1-10D4-4890-034646FE2B8F}"/>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a:solidFill>
                  <a:schemeClr val="tx1"/>
                </a:solidFill>
                <a:latin typeface="+mj-lt"/>
                <a:ea typeface="+mj-ea"/>
                <a:cs typeface="+mj-cs"/>
              </a:rPr>
              <a:t>Project Introduction</a:t>
            </a:r>
            <a:br>
              <a:rPr lang="en-US" sz="3200" kern="1200">
                <a:solidFill>
                  <a:schemeClr val="tx1"/>
                </a:solidFill>
                <a:latin typeface="+mj-lt"/>
                <a:ea typeface="+mj-ea"/>
                <a:cs typeface="+mj-cs"/>
              </a:rPr>
            </a:br>
            <a:endParaRPr lang="en-US" sz="3200" kern="1200">
              <a:solidFill>
                <a:schemeClr val="tx1"/>
              </a:solidFill>
              <a:latin typeface="+mj-lt"/>
              <a:ea typeface="+mj-ea"/>
              <a:cs typeface="+mj-cs"/>
            </a:endParaRPr>
          </a:p>
        </p:txBody>
      </p:sp>
      <p:grpSp>
        <p:nvGrpSpPr>
          <p:cNvPr id="58" name="Group 57">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59" name="Rectangle 58">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hidden="1">
            <a:extLst>
              <a:ext uri="{FF2B5EF4-FFF2-40B4-BE49-F238E27FC236}">
                <a16:creationId xmlns:a16="http://schemas.microsoft.com/office/drawing/2014/main" id="{554DD749-E877-AF85-3CCC-B7C505F0A7F9}"/>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AA53B44C-73DA-E6CF-693F-BE61E427F30B}"/>
              </a:ext>
              <a:ext uri="{C183D7F6-B498-43B3-948B-1728B52AA6E4}">
                <adec:decorative xmlns:adec="http://schemas.microsoft.com/office/drawing/2017/decorative" val="1"/>
              </a:ext>
            </a:extLst>
          </p:cNvPr>
          <p:cNvCxnSpPr>
            <a:cxnSpLocks/>
          </p:cNvCxnSpPr>
          <p:nvPr/>
        </p:nvCxnSpPr>
        <p:spPr>
          <a:xfrm>
            <a:off x="5075056" y="1957538"/>
            <a:ext cx="216160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69C47D-3A0B-71AA-5727-E2CEEDC2C5D9}"/>
              </a:ext>
              <a:ext uri="{C183D7F6-B498-43B3-948B-1728B52AA6E4}">
                <adec:decorative xmlns:adec="http://schemas.microsoft.com/office/drawing/2017/decorative" val="1"/>
              </a:ext>
            </a:extLst>
          </p:cNvPr>
          <p:cNvCxnSpPr>
            <a:cxnSpLocks/>
          </p:cNvCxnSpPr>
          <p:nvPr/>
        </p:nvCxnSpPr>
        <p:spPr>
          <a:xfrm>
            <a:off x="787114" y="1957538"/>
            <a:ext cx="216160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53A8E7-FB42-9E11-091D-CD6371312ADC}"/>
              </a:ext>
            </a:extLst>
          </p:cNvPr>
          <p:cNvSpPr txBox="1"/>
          <p:nvPr/>
        </p:nvSpPr>
        <p:spPr>
          <a:xfrm>
            <a:off x="787114" y="2304175"/>
            <a:ext cx="3656699" cy="523220"/>
          </a:xfrm>
          <a:prstGeom prst="rect">
            <a:avLst/>
          </a:prstGeom>
          <a:noFill/>
        </p:spPr>
        <p:txBody>
          <a:bodyPr wrap="square" rtlCol="0">
            <a:spAutoFit/>
          </a:bodyPr>
          <a:lstStyle/>
          <a:p>
            <a:pPr defTabSz="475488">
              <a:spcAft>
                <a:spcPts val="600"/>
              </a:spcAft>
            </a:pPr>
            <a:r>
              <a:rPr lang="en-US" sz="2800" kern="1200">
                <a:solidFill>
                  <a:schemeClr val="tx1"/>
                </a:solidFill>
                <a:latin typeface="+mj-lt"/>
                <a:ea typeface="+mn-ea"/>
                <a:cs typeface="+mn-cs"/>
              </a:rPr>
              <a:t>Goals/Objectives</a:t>
            </a:r>
            <a:endParaRPr lang="en-US" sz="2800">
              <a:latin typeface="+mj-lt"/>
            </a:endParaRPr>
          </a:p>
        </p:txBody>
      </p:sp>
      <p:sp>
        <p:nvSpPr>
          <p:cNvPr id="5" name="TextBox 4">
            <a:extLst>
              <a:ext uri="{FF2B5EF4-FFF2-40B4-BE49-F238E27FC236}">
                <a16:creationId xmlns:a16="http://schemas.microsoft.com/office/drawing/2014/main" id="{9296EB65-9341-2909-24DB-F6C147465F8D}"/>
              </a:ext>
            </a:extLst>
          </p:cNvPr>
          <p:cNvSpPr txBox="1"/>
          <p:nvPr/>
        </p:nvSpPr>
        <p:spPr>
          <a:xfrm>
            <a:off x="787114" y="3261773"/>
            <a:ext cx="4167013" cy="2062103"/>
          </a:xfrm>
          <a:prstGeom prst="rect">
            <a:avLst/>
          </a:prstGeom>
          <a:noFill/>
        </p:spPr>
        <p:txBody>
          <a:bodyPr wrap="square" rtlCol="0">
            <a:spAutoFit/>
          </a:bodyPr>
          <a:lstStyle/>
          <a:p>
            <a:pPr defTabSz="475488">
              <a:spcAft>
                <a:spcPts val="600"/>
              </a:spcAft>
            </a:pPr>
            <a:r>
              <a:rPr lang="en-US" sz="1600" kern="1200" dirty="0">
                <a:solidFill>
                  <a:schemeClr val="tx1"/>
                </a:solidFill>
                <a:latin typeface="+mn-lt"/>
                <a:ea typeface="+mn-ea"/>
                <a:cs typeface="+mn-cs"/>
              </a:rPr>
              <a:t>The primary goal of this project was to design, construct, and demonstrate a fully operational PV-Battery </a:t>
            </a:r>
            <a:r>
              <a:rPr lang="en-US" sz="1600" dirty="0"/>
              <a:t>I</a:t>
            </a:r>
            <a:r>
              <a:rPr lang="en-US" sz="1600" kern="1200" dirty="0">
                <a:solidFill>
                  <a:schemeClr val="tx1"/>
                </a:solidFill>
                <a:latin typeface="+mn-lt"/>
                <a:ea typeface="+mn-ea"/>
                <a:cs typeface="+mn-cs"/>
              </a:rPr>
              <a:t>ntegrated </a:t>
            </a:r>
            <a:r>
              <a:rPr lang="en-US" sz="1600" dirty="0"/>
              <a:t>E</a:t>
            </a:r>
            <a:r>
              <a:rPr lang="en-US" sz="1600" kern="1200" dirty="0">
                <a:solidFill>
                  <a:schemeClr val="tx1"/>
                </a:solidFill>
                <a:latin typeface="+mn-lt"/>
                <a:ea typeface="+mn-ea"/>
                <a:cs typeface="+mn-cs"/>
              </a:rPr>
              <a:t>nergy </a:t>
            </a:r>
            <a:r>
              <a:rPr lang="en-US" sz="1600" dirty="0"/>
              <a:t>S</a:t>
            </a:r>
            <a:r>
              <a:rPr lang="en-US" sz="1600" kern="1200" dirty="0">
                <a:solidFill>
                  <a:schemeClr val="tx1"/>
                </a:solidFill>
                <a:latin typeface="+mn-lt"/>
                <a:ea typeface="+mn-ea"/>
                <a:cs typeface="+mn-cs"/>
              </a:rPr>
              <a:t>ystem. Our team mainly focused on the integration of key components such as gate drivers, a noninverting DC-DC converter, a Bi-directional DC-DC converter, as well as using an Arduino Uno for system control.</a:t>
            </a:r>
            <a:endParaRPr lang="en-US" sz="1600" dirty="0"/>
          </a:p>
        </p:txBody>
      </p:sp>
      <p:pic>
        <p:nvPicPr>
          <p:cNvPr id="13" name="Picture 12" descr="A solar panel house with many batteries&#10;&#10;Description automatically generated">
            <a:extLst>
              <a:ext uri="{FF2B5EF4-FFF2-40B4-BE49-F238E27FC236}">
                <a16:creationId xmlns:a16="http://schemas.microsoft.com/office/drawing/2014/main" id="{66CCB2F4-A660-2675-1C7D-9567B9EF60C4}"/>
              </a:ext>
            </a:extLst>
          </p:cNvPr>
          <p:cNvPicPr>
            <a:picLocks noChangeAspect="1"/>
          </p:cNvPicPr>
          <p:nvPr/>
        </p:nvPicPr>
        <p:blipFill>
          <a:blip r:embed="rId3"/>
          <a:stretch>
            <a:fillRect/>
          </a:stretch>
        </p:blipFill>
        <p:spPr>
          <a:xfrm>
            <a:off x="6341679" y="2304175"/>
            <a:ext cx="4562755" cy="3977301"/>
          </a:xfrm>
          <a:prstGeom prst="rect">
            <a:avLst/>
          </a:prstGeom>
        </p:spPr>
      </p:pic>
    </p:spTree>
    <p:extLst>
      <p:ext uri="{BB962C8B-B14F-4D97-AF65-F5344CB8AC3E}">
        <p14:creationId xmlns:p14="http://schemas.microsoft.com/office/powerpoint/2010/main" val="3392936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Wooden blocks with question marks">
            <a:extLst>
              <a:ext uri="{FF2B5EF4-FFF2-40B4-BE49-F238E27FC236}">
                <a16:creationId xmlns:a16="http://schemas.microsoft.com/office/drawing/2014/main" id="{D04B3CF1-9431-F78C-6F70-05F16F7FBF07}"/>
              </a:ext>
            </a:extLst>
          </p:cNvPr>
          <p:cNvPicPr>
            <a:picLocks noChangeAspect="1"/>
          </p:cNvPicPr>
          <p:nvPr/>
        </p:nvPicPr>
        <p:blipFill rotWithShape="1">
          <a:blip r:embed="rId2">
            <a:alphaModFix amt="35000"/>
          </a:blip>
          <a:srcRect t="7865" b="7865"/>
          <a:stretch/>
        </p:blipFill>
        <p:spPr>
          <a:xfrm>
            <a:off x="20" y="1"/>
            <a:ext cx="12191980" cy="6857999"/>
          </a:xfrm>
          <a:prstGeom prst="rect">
            <a:avLst/>
          </a:prstGeom>
        </p:spPr>
      </p:pic>
      <p:cxnSp>
        <p:nvCxnSpPr>
          <p:cNvPr id="35" name="Straight Connector 34">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D7B1EB2-A4D5-40ED-682D-6E152CA0B857}"/>
              </a:ext>
            </a:extLst>
          </p:cNvPr>
          <p:cNvSpPr txBox="1"/>
          <p:nvPr/>
        </p:nvSpPr>
        <p:spPr>
          <a:xfrm>
            <a:off x="7534641" y="1065862"/>
            <a:ext cx="3860002"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5400">
                <a:solidFill>
                  <a:srgbClr val="FFFFFF"/>
                </a:solidFill>
              </a:rPr>
              <a:t>Q&amp;A</a:t>
            </a:r>
          </a:p>
        </p:txBody>
      </p:sp>
    </p:spTree>
    <p:extLst>
      <p:ext uri="{BB962C8B-B14F-4D97-AF65-F5344CB8AC3E}">
        <p14:creationId xmlns:p14="http://schemas.microsoft.com/office/powerpoint/2010/main" val="344523157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a:solidFill>
                  <a:schemeClr val="bg1"/>
                </a:solidFill>
              </a:rPr>
              <a:t>Thank You</a:t>
            </a:r>
            <a:endParaRPr lang="en-US" sz="720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161623"/>
            <a:ext cx="9144000" cy="1107996"/>
          </a:xfrm>
        </p:spPr>
        <p:txBody>
          <a:bodyPr lIns="0" tIns="0" rIns="0" bIns="0" anchor="t">
            <a:spAutoFit/>
          </a:bodyPr>
          <a:lstStyle/>
          <a:p>
            <a:r>
              <a:rPr lang="en-US" b="1" dirty="0">
                <a:solidFill>
                  <a:schemeClr val="bg1"/>
                </a:solidFill>
              </a:rPr>
              <a:t>Parts Through the Project</a:t>
            </a:r>
            <a:br>
              <a:rPr lang="en-US" sz="2000" dirty="0">
                <a:solidFill>
                  <a:schemeClr val="bg1"/>
                </a:solidFill>
              </a:rPr>
            </a:br>
            <a:endParaRPr lang="en-US" sz="2000" dirty="0">
              <a:solidFill>
                <a:schemeClr val="bg1"/>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824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Parts Through the Project</a:t>
            </a:r>
          </a:p>
          <a:p>
            <a:pPr algn="ctr"/>
            <a:r>
              <a:rPr lang="en-US" sz="2000" dirty="0">
                <a:solidFill>
                  <a:schemeClr val="tx1">
                    <a:lumMod val="75000"/>
                    <a:lumOff val="25000"/>
                  </a:schemeClr>
                </a:solidFill>
              </a:rPr>
              <a:t>Ordered Parts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1FAA4BC4-4032-4E8A-9F0C-7888F3C86A96}"/>
              </a:ext>
            </a:extLst>
          </p:cNvPr>
          <p:cNvGraphicFramePr>
            <a:graphicFrameLocks noGrp="1"/>
          </p:cNvGraphicFramePr>
          <p:nvPr>
            <p:extLst>
              <p:ext uri="{D42A27DB-BD31-4B8C-83A1-F6EECF244321}">
                <p14:modId xmlns:p14="http://schemas.microsoft.com/office/powerpoint/2010/main" val="2141013344"/>
              </p:ext>
            </p:extLst>
          </p:nvPr>
        </p:nvGraphicFramePr>
        <p:xfrm>
          <a:off x="3185450" y="910696"/>
          <a:ext cx="5821099" cy="4351333"/>
        </p:xfrm>
        <a:graphic>
          <a:graphicData uri="http://schemas.openxmlformats.org/drawingml/2006/table">
            <a:tbl>
              <a:tblPr/>
              <a:tblGrid>
                <a:gridCol w="2759096">
                  <a:extLst>
                    <a:ext uri="{9D8B030D-6E8A-4147-A177-3AD203B41FA5}">
                      <a16:colId xmlns:a16="http://schemas.microsoft.com/office/drawing/2014/main" val="2620378374"/>
                    </a:ext>
                  </a:extLst>
                </a:gridCol>
                <a:gridCol w="1000913">
                  <a:extLst>
                    <a:ext uri="{9D8B030D-6E8A-4147-A177-3AD203B41FA5}">
                      <a16:colId xmlns:a16="http://schemas.microsoft.com/office/drawing/2014/main" val="3167551920"/>
                    </a:ext>
                  </a:extLst>
                </a:gridCol>
                <a:gridCol w="658495">
                  <a:extLst>
                    <a:ext uri="{9D8B030D-6E8A-4147-A177-3AD203B41FA5}">
                      <a16:colId xmlns:a16="http://schemas.microsoft.com/office/drawing/2014/main" val="2398232857"/>
                    </a:ext>
                  </a:extLst>
                </a:gridCol>
                <a:gridCol w="744100">
                  <a:extLst>
                    <a:ext uri="{9D8B030D-6E8A-4147-A177-3AD203B41FA5}">
                      <a16:colId xmlns:a16="http://schemas.microsoft.com/office/drawing/2014/main" val="1790578042"/>
                    </a:ext>
                  </a:extLst>
                </a:gridCol>
                <a:gridCol w="658495">
                  <a:extLst>
                    <a:ext uri="{9D8B030D-6E8A-4147-A177-3AD203B41FA5}">
                      <a16:colId xmlns:a16="http://schemas.microsoft.com/office/drawing/2014/main" val="1837801692"/>
                    </a:ext>
                  </a:extLst>
                </a:gridCol>
              </a:tblGrid>
              <a:tr h="405633">
                <a:tc>
                  <a:txBody>
                    <a:bodyPr/>
                    <a:lstStyle/>
                    <a:p>
                      <a:pPr rtl="0" fontAlgn="b"/>
                      <a:r>
                        <a:rPr lang="en-US" sz="1200">
                          <a:effectLst/>
                        </a:rPr>
                        <a:t>Part Name</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Part #</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Quantity</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Unit Price</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Total Price</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02532249"/>
                  </a:ext>
                </a:extLst>
              </a:tr>
              <a:tr h="215986">
                <a:tc>
                  <a:txBody>
                    <a:bodyPr/>
                    <a:lstStyle/>
                    <a:p>
                      <a:pPr rtl="0" fontAlgn="b"/>
                      <a:r>
                        <a:rPr lang="en-US" sz="1200">
                          <a:effectLst/>
                        </a:rPr>
                        <a:t>MOSFET (10pcs)</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LRF540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$7.99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$7.99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6015199"/>
                  </a:ext>
                </a:extLst>
              </a:tr>
              <a:tr h="215986">
                <a:tc>
                  <a:txBody>
                    <a:bodyPr/>
                    <a:lstStyle/>
                    <a:p>
                      <a:pPr rtl="0" fontAlgn="b"/>
                      <a:r>
                        <a:rPr lang="en-US" sz="1200">
                          <a:effectLst/>
                        </a:rPr>
                        <a:t>Diode</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863-IN4002G</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$0.19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$1.90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6079401"/>
                  </a:ext>
                </a:extLst>
              </a:tr>
              <a:tr h="215986">
                <a:tc>
                  <a:txBody>
                    <a:bodyPr/>
                    <a:lstStyle/>
                    <a:p>
                      <a:pPr rtl="0" fontAlgn="b"/>
                      <a:r>
                        <a:rPr lang="en-US" sz="1200">
                          <a:effectLst/>
                        </a:rPr>
                        <a:t>Inductor 100mH</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580-19R107C</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$1.47</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$14.70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16446117"/>
                  </a:ext>
                </a:extLst>
              </a:tr>
              <a:tr h="595280">
                <a:tc>
                  <a:txBody>
                    <a:bodyPr/>
                    <a:lstStyle/>
                    <a:p>
                      <a:pPr rtl="0" fontAlgn="b"/>
                      <a:r>
                        <a:rPr lang="en-US" sz="1200">
                          <a:effectLst/>
                        </a:rPr>
                        <a:t>Capacitor 47 uF</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80-ESW476M035AE3AA</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$0.27</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$2.70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31947024"/>
                  </a:ext>
                </a:extLst>
              </a:tr>
              <a:tr h="595280">
                <a:tc>
                  <a:txBody>
                    <a:bodyPr/>
                    <a:lstStyle/>
                    <a:p>
                      <a:pPr rtl="0" fontAlgn="b"/>
                      <a:r>
                        <a:rPr lang="en-US" sz="1200">
                          <a:effectLst/>
                        </a:rPr>
                        <a:t>Capacitor 470 uF</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80-ESK477M035AH2EA</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$0.50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$5.00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6080235"/>
                  </a:ext>
                </a:extLst>
              </a:tr>
              <a:tr h="215986">
                <a:tc>
                  <a:txBody>
                    <a:bodyPr/>
                    <a:lstStyle/>
                    <a:p>
                      <a:pPr rtl="0" fontAlgn="b"/>
                      <a:r>
                        <a:rPr lang="en-US" sz="1200">
                          <a:effectLst/>
                        </a:rPr>
                        <a:t>Voltage Regulator 5V</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511-L7805CV</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5</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$0.69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$3.45</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3404828"/>
                  </a:ext>
                </a:extLst>
              </a:tr>
              <a:tr h="405633">
                <a:tc>
                  <a:txBody>
                    <a:bodyPr/>
                    <a:lstStyle/>
                    <a:p>
                      <a:pPr rtl="0" fontAlgn="b"/>
                      <a:r>
                        <a:rPr lang="en-US" sz="1200" dirty="0">
                          <a:effectLst/>
                        </a:rPr>
                        <a:t>USB 2.0 Port</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530-SS-52100-001</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5</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$0.56</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$2.80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28666190"/>
                  </a:ext>
                </a:extLst>
              </a:tr>
              <a:tr h="215986">
                <a:tc>
                  <a:txBody>
                    <a:bodyPr/>
                    <a:lstStyle/>
                    <a:p>
                      <a:pPr rtl="0" fontAlgn="b"/>
                      <a:r>
                        <a:rPr lang="en-US" sz="1200">
                          <a:effectLst/>
                        </a:rPr>
                        <a:t>Gate Driver</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942-IR2110PBF</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5</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$2.92</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$14.60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46005761"/>
                  </a:ext>
                </a:extLst>
              </a:tr>
              <a:tr h="215986">
                <a:tc>
                  <a:txBody>
                    <a:bodyPr/>
                    <a:lstStyle/>
                    <a:p>
                      <a:pPr rtl="0" fontAlgn="b"/>
                      <a:r>
                        <a:rPr lang="en-US" sz="1200">
                          <a:effectLst/>
                        </a:rPr>
                        <a:t>Arduino Micro</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A000053</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$23.95</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$23.95</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77728604"/>
                  </a:ext>
                </a:extLst>
              </a:tr>
              <a:tr h="215986">
                <a:tc>
                  <a:txBody>
                    <a:bodyPr/>
                    <a:lstStyle/>
                    <a:p>
                      <a:pPr rtl="0" fontAlgn="b"/>
                      <a:r>
                        <a:rPr lang="en-US" sz="1200">
                          <a:effectLst/>
                        </a:rPr>
                        <a:t>Breadboard (10pcs)</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pcb5</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$19.99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$19.99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56624955"/>
                  </a:ext>
                </a:extLst>
              </a:tr>
              <a:tr h="215986">
                <a:tc>
                  <a:txBody>
                    <a:bodyPr/>
                    <a:lstStyle/>
                    <a:p>
                      <a:pPr rtl="0" fontAlgn="b"/>
                      <a:r>
                        <a:rPr lang="en-US" sz="1200">
                          <a:effectLst/>
                        </a:rPr>
                        <a:t>ACS712 Current Sensor Module (5pcs)</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TS-US-158-CA</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$9.49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$9.49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27747898"/>
                  </a:ext>
                </a:extLst>
              </a:tr>
              <a:tr h="405633">
                <a:tc>
                  <a:txBody>
                    <a:bodyPr/>
                    <a:lstStyle/>
                    <a:p>
                      <a:pPr rtl="0" fontAlgn="b"/>
                      <a:r>
                        <a:rPr lang="en-US" sz="1200">
                          <a:effectLst/>
                        </a:rPr>
                        <a:t>Overture PETG Filament 1.75mm Grey, 1kg</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‎OVPETG175</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$21.99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$21.99</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61371275"/>
                  </a:ext>
                </a:extLst>
              </a:tr>
              <a:tr h="215986">
                <a:tc>
                  <a:txBody>
                    <a:bodyPr/>
                    <a:lstStyle/>
                    <a:p>
                      <a:pPr rtl="0" fontAlgn="b"/>
                      <a:r>
                        <a:rPr lang="en-US" sz="1200">
                          <a:effectLst/>
                        </a:rPr>
                        <a:t>Arduino Uno REV3</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200">
                          <a:effectLst/>
                        </a:rPr>
                        <a:t>A000066</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1</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a:effectLst/>
                        </a:rPr>
                        <a:t>$27.60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200" dirty="0">
                          <a:effectLst/>
                        </a:rPr>
                        <a:t>$27.60</a:t>
                      </a:r>
                    </a:p>
                  </a:txBody>
                  <a:tcPr marL="19755" marR="19755" marT="13170" marB="1317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18549384"/>
                  </a:ext>
                </a:extLst>
              </a:tr>
            </a:tbl>
          </a:graphicData>
        </a:graphic>
      </p:graphicFrame>
      <p:graphicFrame>
        <p:nvGraphicFramePr>
          <p:cNvPr id="5" name="Table 4">
            <a:extLst>
              <a:ext uri="{FF2B5EF4-FFF2-40B4-BE49-F238E27FC236}">
                <a16:creationId xmlns:a16="http://schemas.microsoft.com/office/drawing/2014/main" id="{D8626D0D-513C-E492-E3B8-5962E5EB5AC5}"/>
              </a:ext>
            </a:extLst>
          </p:cNvPr>
          <p:cNvGraphicFramePr>
            <a:graphicFrameLocks noGrp="1"/>
          </p:cNvGraphicFramePr>
          <p:nvPr>
            <p:extLst>
              <p:ext uri="{D42A27DB-BD31-4B8C-83A1-F6EECF244321}">
                <p14:modId xmlns:p14="http://schemas.microsoft.com/office/powerpoint/2010/main" val="3977018183"/>
              </p:ext>
            </p:extLst>
          </p:nvPr>
        </p:nvGraphicFramePr>
        <p:xfrm>
          <a:off x="6946900" y="5262029"/>
          <a:ext cx="2059649" cy="1211580"/>
        </p:xfrm>
        <a:graphic>
          <a:graphicData uri="http://schemas.openxmlformats.org/drawingml/2006/table">
            <a:tbl>
              <a:tblPr/>
              <a:tblGrid>
                <a:gridCol w="1092678">
                  <a:extLst>
                    <a:ext uri="{9D8B030D-6E8A-4147-A177-3AD203B41FA5}">
                      <a16:colId xmlns:a16="http://schemas.microsoft.com/office/drawing/2014/main" val="2426480947"/>
                    </a:ext>
                  </a:extLst>
                </a:gridCol>
                <a:gridCol w="966971">
                  <a:extLst>
                    <a:ext uri="{9D8B030D-6E8A-4147-A177-3AD203B41FA5}">
                      <a16:colId xmlns:a16="http://schemas.microsoft.com/office/drawing/2014/main" val="1290748066"/>
                    </a:ext>
                  </a:extLst>
                </a:gridCol>
              </a:tblGrid>
              <a:tr h="200025">
                <a:tc>
                  <a:txBody>
                    <a:bodyPr/>
                    <a:lstStyle/>
                    <a:p>
                      <a:pPr rtl="0" fontAlgn="b"/>
                      <a:r>
                        <a:rPr lang="en-US" dirty="0">
                          <a:effectLst/>
                        </a:rPr>
                        <a:t>Gross Cost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effectLst/>
                        </a:rPr>
                        <a:t>$156.16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11017894"/>
                  </a:ext>
                </a:extLst>
              </a:tr>
              <a:tr h="200025">
                <a:tc>
                  <a:txBody>
                    <a:bodyPr/>
                    <a:lstStyle/>
                    <a:p>
                      <a:pPr rtl="0" fontAlgn="b"/>
                      <a:r>
                        <a:rPr lang="en-US">
                          <a:effectLst/>
                        </a:rPr>
                        <a:t>Net Cost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a:effectLst/>
                        </a:rPr>
                        <a:t>$169.04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85693924"/>
                  </a:ext>
                </a:extLst>
              </a:tr>
              <a:tr h="200025">
                <a:tc>
                  <a:txBody>
                    <a:bodyPr/>
                    <a:lstStyle/>
                    <a:p>
                      <a:pPr rtl="0" fontAlgn="b"/>
                      <a:r>
                        <a:rPr lang="en-US">
                          <a:effectLst/>
                        </a:rPr>
                        <a:t>Remaining Budget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dirty="0">
                          <a:effectLst/>
                        </a:rPr>
                        <a:t>$60.96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00344210"/>
                  </a:ext>
                </a:extLst>
              </a:tr>
            </a:tbl>
          </a:graphicData>
        </a:graphic>
      </p:graphicFrame>
    </p:spTree>
    <p:extLst>
      <p:ext uri="{BB962C8B-B14F-4D97-AF65-F5344CB8AC3E}">
        <p14:creationId xmlns:p14="http://schemas.microsoft.com/office/powerpoint/2010/main" val="987290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Parts Through the Project</a:t>
            </a:r>
          </a:p>
          <a:p>
            <a:pPr algn="ctr"/>
            <a:r>
              <a:rPr lang="en-US" sz="2000" dirty="0">
                <a:solidFill>
                  <a:schemeClr val="tx1">
                    <a:lumMod val="75000"/>
                    <a:lumOff val="25000"/>
                  </a:schemeClr>
                </a:solidFill>
              </a:rPr>
              <a:t>Microcontroller Troubles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5122" name="Picture 2" descr="A red circuit board with many small black and silver components&#10;&#10;Description automatically generated">
            <a:extLst>
              <a:ext uri="{FF2B5EF4-FFF2-40B4-BE49-F238E27FC236}">
                <a16:creationId xmlns:a16="http://schemas.microsoft.com/office/drawing/2014/main" id="{592752AF-7682-CFE8-A955-1D0D4C3F1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95525"/>
            <a:ext cx="4038600" cy="22669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ow to Choose the Right Arduino Board for Your Project">
            <a:extLst>
              <a:ext uri="{FF2B5EF4-FFF2-40B4-BE49-F238E27FC236}">
                <a16:creationId xmlns:a16="http://schemas.microsoft.com/office/drawing/2014/main" id="{C6C6BD33-9A0E-617F-F313-6672C11EC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052" y="2593482"/>
            <a:ext cx="2111895" cy="16710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rduino Uno Rev3 — Arduino Official Store">
            <a:extLst>
              <a:ext uri="{FF2B5EF4-FFF2-40B4-BE49-F238E27FC236}">
                <a16:creationId xmlns:a16="http://schemas.microsoft.com/office/drawing/2014/main" id="{D40B9626-D0B4-7152-3DCE-00B221B61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4197" y="2304766"/>
            <a:ext cx="3009203" cy="22577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7F5BE5-C8BD-AF34-AE84-C9E018A822F6}"/>
              </a:ext>
            </a:extLst>
          </p:cNvPr>
          <p:cNvSpPr txBox="1"/>
          <p:nvPr/>
        </p:nvSpPr>
        <p:spPr>
          <a:xfrm>
            <a:off x="1483125" y="4562475"/>
            <a:ext cx="1119974" cy="692497"/>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b="1" kern="1200" dirty="0">
                <a:solidFill>
                  <a:schemeClr val="tx1"/>
                </a:solidFill>
                <a:latin typeface="+mn-lt"/>
                <a:ea typeface="+mn-ea"/>
                <a:cs typeface="+mn-cs"/>
              </a:rPr>
              <a:t>MSP-432</a:t>
            </a:r>
            <a:endParaRPr lang="en-US" sz="936" b="1" kern="1200" dirty="0">
              <a:solidFill>
                <a:schemeClr val="tx1"/>
              </a:solidFill>
              <a:latin typeface="+mn-lt"/>
              <a:ea typeface="+mn-ea"/>
              <a:cs typeface="+mn-cs"/>
            </a:endParaRPr>
          </a:p>
          <a:p>
            <a:pPr>
              <a:spcAft>
                <a:spcPts val="600"/>
              </a:spcAft>
            </a:pPr>
            <a:endParaRPr lang="en-US" dirty="0"/>
          </a:p>
        </p:txBody>
      </p:sp>
      <p:sp>
        <p:nvSpPr>
          <p:cNvPr id="9" name="TextBox 8">
            <a:extLst>
              <a:ext uri="{FF2B5EF4-FFF2-40B4-BE49-F238E27FC236}">
                <a16:creationId xmlns:a16="http://schemas.microsoft.com/office/drawing/2014/main" id="{FF21C1AD-873D-94E6-132C-3D21AADB9BD5}"/>
              </a:ext>
            </a:extLst>
          </p:cNvPr>
          <p:cNvSpPr txBox="1"/>
          <p:nvPr/>
        </p:nvSpPr>
        <p:spPr>
          <a:xfrm>
            <a:off x="5288031" y="4562474"/>
            <a:ext cx="1615935" cy="692497"/>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b="1" kern="1200" dirty="0">
                <a:solidFill>
                  <a:schemeClr val="tx1"/>
                </a:solidFill>
                <a:latin typeface="+mn-lt"/>
                <a:ea typeface="+mn-ea"/>
                <a:cs typeface="+mn-cs"/>
              </a:rPr>
              <a:t>Arduino Micro</a:t>
            </a:r>
            <a:endParaRPr lang="en-US" sz="936" b="1" kern="1200" dirty="0">
              <a:solidFill>
                <a:schemeClr val="tx1"/>
              </a:solidFill>
              <a:latin typeface="+mn-lt"/>
              <a:ea typeface="+mn-ea"/>
              <a:cs typeface="+mn-cs"/>
            </a:endParaRPr>
          </a:p>
          <a:p>
            <a:pPr>
              <a:spcAft>
                <a:spcPts val="600"/>
              </a:spcAft>
            </a:pPr>
            <a:endParaRPr lang="en-US" dirty="0"/>
          </a:p>
        </p:txBody>
      </p:sp>
      <p:sp>
        <p:nvSpPr>
          <p:cNvPr id="10" name="TextBox 9">
            <a:extLst>
              <a:ext uri="{FF2B5EF4-FFF2-40B4-BE49-F238E27FC236}">
                <a16:creationId xmlns:a16="http://schemas.microsoft.com/office/drawing/2014/main" id="{EE4ABC2D-AC5C-049B-5A2A-DDA62EA9EE81}"/>
              </a:ext>
            </a:extLst>
          </p:cNvPr>
          <p:cNvSpPr txBox="1"/>
          <p:nvPr/>
        </p:nvSpPr>
        <p:spPr>
          <a:xfrm>
            <a:off x="9543010" y="4562475"/>
            <a:ext cx="1831575" cy="692497"/>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b="1" kern="1200" dirty="0">
                <a:solidFill>
                  <a:schemeClr val="tx1"/>
                </a:solidFill>
                <a:latin typeface="+mn-lt"/>
                <a:ea typeface="+mn-ea"/>
                <a:cs typeface="+mn-cs"/>
              </a:rPr>
              <a:t>Arduino Uno R3</a:t>
            </a:r>
            <a:endParaRPr lang="en-US" sz="936" b="1" kern="1200" dirty="0">
              <a:solidFill>
                <a:schemeClr val="tx1"/>
              </a:solidFill>
              <a:latin typeface="+mn-lt"/>
              <a:ea typeface="+mn-ea"/>
              <a:cs typeface="+mn-cs"/>
            </a:endParaRPr>
          </a:p>
          <a:p>
            <a:pPr>
              <a:spcAft>
                <a:spcPts val="600"/>
              </a:spcAft>
            </a:pPr>
            <a:endParaRPr lang="en-US" dirty="0"/>
          </a:p>
        </p:txBody>
      </p:sp>
    </p:spTree>
    <p:extLst>
      <p:ext uri="{BB962C8B-B14F-4D97-AF65-F5344CB8AC3E}">
        <p14:creationId xmlns:p14="http://schemas.microsoft.com/office/powerpoint/2010/main" val="265172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p:nvPr>
        </p:nvSpPr>
        <p:spPr/>
        <p:txBody>
          <a:bodyPr/>
          <a:lstStyle/>
          <a:p>
            <a:r>
              <a:rPr lang="en-US"/>
              <a:t>Project analysis slide 10</a:t>
            </a:r>
          </a:p>
        </p:txBody>
      </p:sp>
      <p:sp>
        <p:nvSpPr>
          <p:cNvPr id="4" name="Content Placeholder 3">
            <a:extLst>
              <a:ext uri="{FF2B5EF4-FFF2-40B4-BE49-F238E27FC236}">
                <a16:creationId xmlns:a16="http://schemas.microsoft.com/office/drawing/2014/main" id="{9C43C898-92D9-0C6D-D350-5837C23BCBCE}"/>
              </a:ext>
            </a:extLst>
          </p:cNvPr>
          <p:cNvSpPr>
            <a:spLocks noGrp="1"/>
          </p:cNvSpPr>
          <p:nvPr>
            <p:ph idx="1"/>
          </p:nvPr>
        </p:nvSpPr>
        <p:spPr/>
        <p:txBody>
          <a:bodyPr/>
          <a:lstStyle/>
          <a:p>
            <a:r>
              <a:rPr lang="en-US" dirty="0"/>
              <a:t>Other parts of interest include:</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Parts Through the Project</a:t>
            </a:r>
          </a:p>
          <a:p>
            <a:pPr algn="ctr"/>
            <a:r>
              <a:rPr lang="en-US" sz="2000" dirty="0">
                <a:solidFill>
                  <a:schemeClr val="tx1">
                    <a:lumMod val="75000"/>
                    <a:lumOff val="25000"/>
                  </a:schemeClr>
                </a:solidFill>
              </a:rPr>
              <a:t>Other Parts and Things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146" name="Picture 2" descr="A close-up of a transistor&#10;&#10;Description automatically generated">
            <a:extLst>
              <a:ext uri="{FF2B5EF4-FFF2-40B4-BE49-F238E27FC236}">
                <a16:creationId xmlns:a16="http://schemas.microsoft.com/office/drawing/2014/main" id="{66EE0588-33FB-78E6-D7CC-C9EA2B669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188" y="3505200"/>
            <a:ext cx="1419225" cy="14192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 close up of a device&#10;&#10;Description automatically generated">
            <a:extLst>
              <a:ext uri="{FF2B5EF4-FFF2-40B4-BE49-F238E27FC236}">
                <a16:creationId xmlns:a16="http://schemas.microsoft.com/office/drawing/2014/main" id="{8144BC22-2316-D518-17E2-F916BA9E0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3614737"/>
            <a:ext cx="125730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4972879-07A5-402B-265F-86E2DDCB6342}"/>
              </a:ext>
            </a:extLst>
          </p:cNvPr>
          <p:cNvPicPr>
            <a:picLocks noChangeAspect="1"/>
          </p:cNvPicPr>
          <p:nvPr/>
        </p:nvPicPr>
        <p:blipFill>
          <a:blip r:embed="rId5"/>
          <a:stretch>
            <a:fillRect/>
          </a:stretch>
        </p:blipFill>
        <p:spPr>
          <a:xfrm>
            <a:off x="4492692" y="3037060"/>
            <a:ext cx="2750210" cy="1928467"/>
          </a:xfrm>
          <a:prstGeom prst="rect">
            <a:avLst/>
          </a:prstGeom>
        </p:spPr>
      </p:pic>
      <p:pic>
        <p:nvPicPr>
          <p:cNvPr id="13" name="Picture 12" descr="A spool of wire with a label&#10;&#10;Description automatically generated">
            <a:extLst>
              <a:ext uri="{FF2B5EF4-FFF2-40B4-BE49-F238E27FC236}">
                <a16:creationId xmlns:a16="http://schemas.microsoft.com/office/drawing/2014/main" id="{8D363B69-A8BA-5F0D-40B3-AA705CA9C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6890" y="2138407"/>
            <a:ext cx="2488454" cy="2724584"/>
          </a:xfrm>
          <a:prstGeom prst="rect">
            <a:avLst/>
          </a:prstGeom>
        </p:spPr>
      </p:pic>
      <p:sp>
        <p:nvSpPr>
          <p:cNvPr id="15" name="TextBox 14">
            <a:extLst>
              <a:ext uri="{FF2B5EF4-FFF2-40B4-BE49-F238E27FC236}">
                <a16:creationId xmlns:a16="http://schemas.microsoft.com/office/drawing/2014/main" id="{AE9434F3-0253-AA82-4E15-E1B3DF359D27}"/>
              </a:ext>
            </a:extLst>
          </p:cNvPr>
          <p:cNvSpPr txBox="1"/>
          <p:nvPr/>
        </p:nvSpPr>
        <p:spPr>
          <a:xfrm>
            <a:off x="1316530" y="4803427"/>
            <a:ext cx="1537955" cy="938719"/>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b="1" dirty="0"/>
              <a:t>L7805CV 5V Regulator</a:t>
            </a:r>
            <a:endParaRPr lang="en-US" sz="936" b="1" kern="1200" dirty="0">
              <a:solidFill>
                <a:schemeClr val="tx1"/>
              </a:solidFill>
              <a:latin typeface="+mn-lt"/>
              <a:ea typeface="+mn-ea"/>
              <a:cs typeface="+mn-cs"/>
            </a:endParaRPr>
          </a:p>
          <a:p>
            <a:pPr>
              <a:spcAft>
                <a:spcPts val="600"/>
              </a:spcAft>
            </a:pPr>
            <a:endParaRPr lang="en-US" dirty="0"/>
          </a:p>
        </p:txBody>
      </p:sp>
      <p:sp>
        <p:nvSpPr>
          <p:cNvPr id="16" name="TextBox 15">
            <a:extLst>
              <a:ext uri="{FF2B5EF4-FFF2-40B4-BE49-F238E27FC236}">
                <a16:creationId xmlns:a16="http://schemas.microsoft.com/office/drawing/2014/main" id="{C6EABF0D-D662-78EB-8A68-C7CE367B729D}"/>
              </a:ext>
            </a:extLst>
          </p:cNvPr>
          <p:cNvSpPr txBox="1"/>
          <p:nvPr/>
        </p:nvSpPr>
        <p:spPr>
          <a:xfrm>
            <a:off x="3065863" y="4803426"/>
            <a:ext cx="1119974" cy="938719"/>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b="1" kern="1200" dirty="0">
                <a:solidFill>
                  <a:schemeClr val="tx1"/>
                </a:solidFill>
                <a:latin typeface="+mn-lt"/>
                <a:ea typeface="+mn-ea"/>
                <a:cs typeface="+mn-cs"/>
              </a:rPr>
              <a:t>USB 2.0 Port</a:t>
            </a:r>
            <a:endParaRPr lang="en-US" sz="936" b="1" kern="1200" dirty="0">
              <a:solidFill>
                <a:schemeClr val="tx1"/>
              </a:solidFill>
              <a:latin typeface="+mn-lt"/>
              <a:ea typeface="+mn-ea"/>
              <a:cs typeface="+mn-cs"/>
            </a:endParaRPr>
          </a:p>
          <a:p>
            <a:pPr>
              <a:spcAft>
                <a:spcPts val="600"/>
              </a:spcAft>
            </a:pPr>
            <a:endParaRPr lang="en-US" dirty="0"/>
          </a:p>
        </p:txBody>
      </p:sp>
      <p:sp>
        <p:nvSpPr>
          <p:cNvPr id="17" name="TextBox 16">
            <a:extLst>
              <a:ext uri="{FF2B5EF4-FFF2-40B4-BE49-F238E27FC236}">
                <a16:creationId xmlns:a16="http://schemas.microsoft.com/office/drawing/2014/main" id="{E28E53B2-0FB1-901E-3288-D560A0B22452}"/>
              </a:ext>
            </a:extLst>
          </p:cNvPr>
          <p:cNvSpPr txBox="1"/>
          <p:nvPr/>
        </p:nvSpPr>
        <p:spPr>
          <a:xfrm>
            <a:off x="5128454" y="4814887"/>
            <a:ext cx="1935092" cy="1184940"/>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b="1" kern="1200" dirty="0">
                <a:solidFill>
                  <a:schemeClr val="tx1"/>
                </a:solidFill>
                <a:latin typeface="+mn-lt"/>
                <a:ea typeface="+mn-ea"/>
                <a:cs typeface="+mn-cs"/>
              </a:rPr>
              <a:t>ACS712 5A Current Sensor Module</a:t>
            </a:r>
            <a:endParaRPr lang="en-US" sz="936" b="1" kern="1200" dirty="0">
              <a:solidFill>
                <a:schemeClr val="tx1"/>
              </a:solidFill>
              <a:latin typeface="+mn-lt"/>
              <a:ea typeface="+mn-ea"/>
              <a:cs typeface="+mn-cs"/>
            </a:endParaRPr>
          </a:p>
          <a:p>
            <a:pPr>
              <a:spcAft>
                <a:spcPts val="600"/>
              </a:spcAft>
            </a:pPr>
            <a:endParaRPr lang="en-US" dirty="0"/>
          </a:p>
        </p:txBody>
      </p:sp>
      <p:sp>
        <p:nvSpPr>
          <p:cNvPr id="18" name="TextBox 17">
            <a:extLst>
              <a:ext uri="{FF2B5EF4-FFF2-40B4-BE49-F238E27FC236}">
                <a16:creationId xmlns:a16="http://schemas.microsoft.com/office/drawing/2014/main" id="{A2B66521-6A6E-AD36-EC60-9690920058CF}"/>
              </a:ext>
            </a:extLst>
          </p:cNvPr>
          <p:cNvSpPr txBox="1"/>
          <p:nvPr/>
        </p:nvSpPr>
        <p:spPr>
          <a:xfrm>
            <a:off x="8431824" y="4803425"/>
            <a:ext cx="1918586" cy="938719"/>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b="1" kern="1200" dirty="0">
                <a:solidFill>
                  <a:schemeClr val="tx1"/>
                </a:solidFill>
                <a:latin typeface="+mn-lt"/>
                <a:ea typeface="+mn-ea"/>
                <a:cs typeface="+mn-cs"/>
              </a:rPr>
              <a:t>Overture PETG Filament</a:t>
            </a:r>
            <a:endParaRPr lang="en-US" sz="936" b="1" kern="1200" dirty="0">
              <a:solidFill>
                <a:schemeClr val="tx1"/>
              </a:solidFill>
              <a:latin typeface="+mn-lt"/>
              <a:ea typeface="+mn-ea"/>
              <a:cs typeface="+mn-cs"/>
            </a:endParaRPr>
          </a:p>
          <a:p>
            <a:pPr>
              <a:spcAft>
                <a:spcPts val="600"/>
              </a:spcAft>
            </a:pPr>
            <a:endParaRPr lang="en-US" dirty="0"/>
          </a:p>
        </p:txBody>
      </p:sp>
    </p:spTree>
    <p:extLst>
      <p:ext uri="{BB962C8B-B14F-4D97-AF65-F5344CB8AC3E}">
        <p14:creationId xmlns:p14="http://schemas.microsoft.com/office/powerpoint/2010/main" val="1260752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161623"/>
            <a:ext cx="9144000" cy="1938992"/>
          </a:xfrm>
        </p:spPr>
        <p:txBody>
          <a:bodyPr lIns="0" tIns="0" rIns="0" bIns="0" anchor="t">
            <a:spAutoFit/>
          </a:bodyPr>
          <a:lstStyle/>
          <a:p>
            <a:r>
              <a:rPr lang="en-US" b="1" dirty="0">
                <a:solidFill>
                  <a:schemeClr val="bg1"/>
                </a:solidFill>
              </a:rPr>
              <a:t>Challenges and Solutions</a:t>
            </a:r>
            <a:br>
              <a:rPr lang="en-US" sz="2000" dirty="0">
                <a:solidFill>
                  <a:schemeClr val="bg1"/>
                </a:solidFill>
              </a:rPr>
            </a:br>
            <a:endParaRPr lang="en-US" sz="2000" dirty="0">
              <a:solidFill>
                <a:schemeClr val="bg1"/>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58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20BE91A-1725-8519-48B3-2517874B054B}"/>
              </a:ext>
            </a:extLst>
          </p:cNvPr>
          <p:cNvSpPr txBox="1">
            <a:spLocks/>
          </p:cNvSpPr>
          <p:nvPr/>
        </p:nvSpPr>
        <p:spPr>
          <a:xfrm>
            <a:off x="411480" y="991443"/>
            <a:ext cx="4443154" cy="1087819"/>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400" b="1" kern="1200" dirty="0">
                <a:solidFill>
                  <a:schemeClr val="tx1"/>
                </a:solidFill>
                <a:latin typeface="+mj-lt"/>
                <a:ea typeface="+mj-ea"/>
                <a:cs typeface="+mj-cs"/>
              </a:rPr>
              <a:t>Challenges and Solutions</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itle 8" hidden="1">
            <a:extLst>
              <a:ext uri="{FF2B5EF4-FFF2-40B4-BE49-F238E27FC236}">
                <a16:creationId xmlns:a16="http://schemas.microsoft.com/office/drawing/2014/main" id="{1FA871E3-310C-129A-85E2-9762829D15BD}"/>
              </a:ext>
            </a:extLst>
          </p:cNvPr>
          <p:cNvSpPr>
            <a:spLocks noGrp="1"/>
          </p:cNvSpPr>
          <p:nvPr>
            <p:ph type="title" idx="4294967295"/>
          </p:nvPr>
        </p:nvSpPr>
        <p:spPr>
          <a:xfrm>
            <a:off x="0" y="365125"/>
            <a:ext cx="10515600" cy="1325563"/>
          </a:xfrm>
        </p:spPr>
        <p:txBody>
          <a:bodyPr/>
          <a:lstStyle/>
          <a:p>
            <a:r>
              <a:rPr lang="en-US"/>
              <a:t>Project analysis slide 3</a:t>
            </a:r>
          </a:p>
        </p:txBody>
      </p:sp>
      <p:cxnSp>
        <p:nvCxnSpPr>
          <p:cNvPr id="8" name="Straight Connector 7">
            <a:extLst>
              <a:ext uri="{FF2B5EF4-FFF2-40B4-BE49-F238E27FC236}">
                <a16:creationId xmlns:a16="http://schemas.microsoft.com/office/drawing/2014/main" id="{57525338-1AAB-4BA3-004E-1C43A245F39B}"/>
              </a:ext>
              <a:ext uri="{C183D7F6-B498-43B3-948B-1728B52AA6E4}">
                <adec:decorative xmlns:adec="http://schemas.microsoft.com/office/drawing/2017/decorative" val="1"/>
              </a:ext>
            </a:extLst>
          </p:cNvPr>
          <p:cNvCxnSpPr>
            <a:cxnSpLocks/>
          </p:cNvCxnSpPr>
          <p:nvPr/>
        </p:nvCxnSpPr>
        <p:spPr>
          <a:xfrm>
            <a:off x="3891344" y="2285541"/>
            <a:ext cx="292591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4EA7DB-B369-D2C7-039A-CEEBF64D74B9}"/>
              </a:ext>
              <a:ext uri="{C183D7F6-B498-43B3-948B-1728B52AA6E4}">
                <adec:decorative xmlns:adec="http://schemas.microsoft.com/office/drawing/2017/decorative" val="1"/>
              </a:ext>
            </a:extLst>
          </p:cNvPr>
          <p:cNvCxnSpPr>
            <a:cxnSpLocks/>
          </p:cNvCxnSpPr>
          <p:nvPr/>
        </p:nvCxnSpPr>
        <p:spPr>
          <a:xfrm>
            <a:off x="411479" y="2291013"/>
            <a:ext cx="308494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D5925FB-24EE-2BE7-A8B9-D9C51D585971}"/>
              </a:ext>
            </a:extLst>
          </p:cNvPr>
          <p:cNvSpPr txBox="1"/>
          <p:nvPr/>
        </p:nvSpPr>
        <p:spPr>
          <a:xfrm>
            <a:off x="405969" y="3493524"/>
            <a:ext cx="5086781" cy="3529556"/>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kern="1200" dirty="0">
                <a:solidFill>
                  <a:schemeClr val="tx1"/>
                </a:solidFill>
                <a:latin typeface="+mn-lt"/>
                <a:ea typeface="+mn-ea"/>
                <a:cs typeface="+mn-cs"/>
              </a:rPr>
              <a:t>If, during the testing phase, the load receives too much power, there is a chance we could damage it. </a:t>
            </a:r>
          </a:p>
          <a:p>
            <a:pPr marL="148590" indent="-148590" defTabSz="475488">
              <a:spcAft>
                <a:spcPts val="600"/>
              </a:spcAft>
              <a:buFont typeface="Arial" panose="020B0604020202020204" pitchFamily="34" charset="0"/>
              <a:buChar char="•"/>
            </a:pPr>
            <a:r>
              <a:rPr lang="en-US" sz="1600" dirty="0"/>
              <a:t>The biggest challenge of this process will be the bidirectional circuit. This sub circuit will need to have a mechanism in which it allows the battery to be charged and discharged when not enough solar energy is being supplied to the load.</a:t>
            </a:r>
          </a:p>
          <a:p>
            <a:pPr marL="148590" indent="-148590" defTabSz="475488">
              <a:spcAft>
                <a:spcPts val="600"/>
              </a:spcAft>
              <a:buFont typeface="Arial" panose="020B0604020202020204" pitchFamily="34" charset="0"/>
              <a:buChar char="•"/>
            </a:pPr>
            <a:r>
              <a:rPr lang="en-US" sz="1600" kern="1200" dirty="0">
                <a:solidFill>
                  <a:schemeClr val="tx1"/>
                </a:solidFill>
                <a:latin typeface="+mn-lt"/>
                <a:ea typeface="+mn-ea"/>
                <a:cs typeface="+mn-cs"/>
              </a:rPr>
              <a:t>If there is a sudden drop in solar energy, we risk not supplying energy from the battery fast enough. We will need to ensure there is a smooth transition of power from the solar panel and battery.</a:t>
            </a:r>
          </a:p>
          <a:p>
            <a:pPr marL="148590" indent="-148590" defTabSz="475488">
              <a:spcAft>
                <a:spcPts val="600"/>
              </a:spcAft>
              <a:buFont typeface="Arial" panose="020B0604020202020204" pitchFamily="34" charset="0"/>
              <a:buChar char="•"/>
            </a:pPr>
            <a:endParaRPr lang="en-US" sz="936" kern="1200" dirty="0">
              <a:solidFill>
                <a:schemeClr val="tx1"/>
              </a:solidFill>
              <a:latin typeface="+mn-lt"/>
              <a:ea typeface="+mn-ea"/>
              <a:cs typeface="+mn-cs"/>
            </a:endParaRPr>
          </a:p>
          <a:p>
            <a:pPr>
              <a:spcAft>
                <a:spcPts val="600"/>
              </a:spcAft>
            </a:pPr>
            <a:endParaRPr lang="en-US" dirty="0"/>
          </a:p>
        </p:txBody>
      </p:sp>
      <p:sp>
        <p:nvSpPr>
          <p:cNvPr id="6" name="TextBox 5">
            <a:extLst>
              <a:ext uri="{FF2B5EF4-FFF2-40B4-BE49-F238E27FC236}">
                <a16:creationId xmlns:a16="http://schemas.microsoft.com/office/drawing/2014/main" id="{5EED0703-59A8-6061-FF43-D8B54855D922}"/>
              </a:ext>
            </a:extLst>
          </p:cNvPr>
          <p:cNvSpPr txBox="1"/>
          <p:nvPr/>
        </p:nvSpPr>
        <p:spPr>
          <a:xfrm>
            <a:off x="969030" y="2743380"/>
            <a:ext cx="3885604" cy="523220"/>
          </a:xfrm>
          <a:prstGeom prst="rect">
            <a:avLst/>
          </a:prstGeom>
          <a:noFill/>
        </p:spPr>
        <p:txBody>
          <a:bodyPr wrap="square" rtlCol="0">
            <a:spAutoFit/>
          </a:bodyPr>
          <a:lstStyle/>
          <a:p>
            <a:pPr algn="ctr" defTabSz="475488">
              <a:spcAft>
                <a:spcPts val="600"/>
              </a:spcAft>
            </a:pPr>
            <a:r>
              <a:rPr lang="en-US" sz="2800" dirty="0"/>
              <a:t>Predicted Challenges</a:t>
            </a:r>
          </a:p>
        </p:txBody>
      </p:sp>
      <p:sp>
        <p:nvSpPr>
          <p:cNvPr id="7" name="TextBox 6">
            <a:extLst>
              <a:ext uri="{FF2B5EF4-FFF2-40B4-BE49-F238E27FC236}">
                <a16:creationId xmlns:a16="http://schemas.microsoft.com/office/drawing/2014/main" id="{5BA60EDB-4DC3-3106-474D-5499D4A4CAEA}"/>
              </a:ext>
            </a:extLst>
          </p:cNvPr>
          <p:cNvSpPr txBox="1"/>
          <p:nvPr/>
        </p:nvSpPr>
        <p:spPr>
          <a:xfrm>
            <a:off x="7971394" y="2743380"/>
            <a:ext cx="3251576" cy="523220"/>
          </a:xfrm>
          <a:prstGeom prst="rect">
            <a:avLst/>
          </a:prstGeom>
          <a:noFill/>
        </p:spPr>
        <p:txBody>
          <a:bodyPr wrap="square" rtlCol="0">
            <a:spAutoFit/>
          </a:bodyPr>
          <a:lstStyle/>
          <a:p>
            <a:pPr algn="ctr" defTabSz="475488">
              <a:spcAft>
                <a:spcPts val="600"/>
              </a:spcAft>
            </a:pPr>
            <a:r>
              <a:rPr lang="en-US" sz="2800" kern="1200" dirty="0">
                <a:solidFill>
                  <a:schemeClr val="tx1"/>
                </a:solidFill>
                <a:latin typeface="+mn-lt"/>
                <a:ea typeface="+mn-ea"/>
                <a:cs typeface="+mn-cs"/>
              </a:rPr>
              <a:t>Possible Solutions</a:t>
            </a:r>
            <a:endParaRPr lang="en-US" sz="2800" dirty="0"/>
          </a:p>
        </p:txBody>
      </p:sp>
      <p:sp>
        <p:nvSpPr>
          <p:cNvPr id="10" name="TextBox 9">
            <a:extLst>
              <a:ext uri="{FF2B5EF4-FFF2-40B4-BE49-F238E27FC236}">
                <a16:creationId xmlns:a16="http://schemas.microsoft.com/office/drawing/2014/main" id="{4CD3C74A-52BF-7648-8CA4-FED6782F7330}"/>
              </a:ext>
            </a:extLst>
          </p:cNvPr>
          <p:cNvSpPr txBox="1"/>
          <p:nvPr/>
        </p:nvSpPr>
        <p:spPr>
          <a:xfrm>
            <a:off x="6699252" y="3429000"/>
            <a:ext cx="5086779" cy="2046714"/>
          </a:xfrm>
          <a:prstGeom prst="rect">
            <a:avLst/>
          </a:prstGeom>
          <a:noFill/>
        </p:spPr>
        <p:txBody>
          <a:bodyPr wrap="square" rtlCol="0">
            <a:spAutoFit/>
          </a:bodyPr>
          <a:lstStyle/>
          <a:p>
            <a:pPr marL="148590" indent="-148590" defTabSz="475488">
              <a:spcAft>
                <a:spcPts val="600"/>
              </a:spcAft>
              <a:buFont typeface="Arial" panose="020B0604020202020204" pitchFamily="34" charset="0"/>
              <a:buChar char="•"/>
            </a:pPr>
            <a:r>
              <a:rPr lang="en-US" sz="1600" kern="1200" dirty="0">
                <a:solidFill>
                  <a:schemeClr val="tx1"/>
                </a:solidFill>
                <a:latin typeface="+mn-lt"/>
                <a:ea typeface="+mn-ea"/>
                <a:cs typeface="+mn-cs"/>
              </a:rPr>
              <a:t>Use the L7805CV 5V voltage regulator to ensure the load never receives too much power.</a:t>
            </a:r>
          </a:p>
          <a:p>
            <a:pPr marL="148590" indent="-148590" defTabSz="475488">
              <a:spcAft>
                <a:spcPts val="600"/>
              </a:spcAft>
              <a:buFont typeface="Arial" panose="020B0604020202020204" pitchFamily="34" charset="0"/>
              <a:buChar char="•"/>
            </a:pPr>
            <a:r>
              <a:rPr lang="en-US" sz="1600" kern="1200" dirty="0">
                <a:solidFill>
                  <a:schemeClr val="tx1"/>
                </a:solidFill>
                <a:latin typeface="+mn-lt"/>
                <a:ea typeface="+mn-ea"/>
                <a:cs typeface="+mn-cs"/>
              </a:rPr>
              <a:t>Use a microcontroller to mathematically calculate what should be happening at any time.</a:t>
            </a:r>
            <a:endParaRPr lang="en-US" sz="1600" dirty="0"/>
          </a:p>
          <a:p>
            <a:pPr marL="148590" indent="-148590" defTabSz="475488">
              <a:spcAft>
                <a:spcPts val="600"/>
              </a:spcAft>
              <a:buFont typeface="Arial" panose="020B0604020202020204" pitchFamily="34" charset="0"/>
              <a:buChar char="•"/>
            </a:pPr>
            <a:r>
              <a:rPr lang="en-US" sz="1600" dirty="0"/>
              <a:t>Use larger capacitors in some areas to ensure smooth transitions.</a:t>
            </a:r>
          </a:p>
          <a:p>
            <a:pPr defTabSz="475488">
              <a:spcAft>
                <a:spcPts val="600"/>
              </a:spcAft>
            </a:pPr>
            <a:endParaRPr lang="en-US" sz="1600" dirty="0"/>
          </a:p>
        </p:txBody>
      </p:sp>
    </p:spTree>
    <p:extLst>
      <p:ext uri="{BB962C8B-B14F-4D97-AF65-F5344CB8AC3E}">
        <p14:creationId xmlns:p14="http://schemas.microsoft.com/office/powerpoint/2010/main" val="822569134"/>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948ECA6750A7C4AAAB40E07529B4D74" ma:contentTypeVersion="13" ma:contentTypeDescription="Create a new document." ma:contentTypeScope="" ma:versionID="e55851c99059a3dcc6a48e169592ec52">
  <xsd:schema xmlns:xsd="http://www.w3.org/2001/XMLSchema" xmlns:xs="http://www.w3.org/2001/XMLSchema" xmlns:p="http://schemas.microsoft.com/office/2006/metadata/properties" xmlns:ns3="498f0e3e-a2af-48b3-847b-7e608574b5fb" xmlns:ns4="7a892a8d-3375-4c5d-afa9-a2afa85e0830" targetNamespace="http://schemas.microsoft.com/office/2006/metadata/properties" ma:root="true" ma:fieldsID="ba0856d61b8ed51afdb928281a12c652" ns3:_="" ns4:_="">
    <xsd:import namespace="498f0e3e-a2af-48b3-847b-7e608574b5fb"/>
    <xsd:import namespace="7a892a8d-3375-4c5d-afa9-a2afa85e083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8f0e3e-a2af-48b3-847b-7e608574b5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a892a8d-3375-4c5d-afa9-a2afa85e0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498f0e3e-a2af-48b3-847b-7e608574b5fb"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0051D1E4-D44C-415C-9342-CC654419DF80}">
  <ds:schemaRefs>
    <ds:schemaRef ds:uri="498f0e3e-a2af-48b3-847b-7e608574b5fb"/>
    <ds:schemaRef ds:uri="7a892a8d-3375-4c5d-afa9-a2afa85e08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F609EDA-869E-4BE5-AE5D-B898C584B6FF}">
  <ds:schemaRefs>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www.w3.org/XML/1998/namespace"/>
    <ds:schemaRef ds:uri="7a892a8d-3375-4c5d-afa9-a2afa85e0830"/>
    <ds:schemaRef ds:uri="http://purl.org/dc/dcmitype/"/>
    <ds:schemaRef ds:uri="498f0e3e-a2af-48b3-847b-7e608574b5fb"/>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1303</Words>
  <Application>Microsoft Office PowerPoint</Application>
  <PresentationFormat>Widescreen</PresentationFormat>
  <Paragraphs>230</Paragraphs>
  <Slides>31</Slides>
  <Notes>28</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Segoe UI Light</vt:lpstr>
      <vt:lpstr>Office Theme</vt:lpstr>
      <vt:lpstr>Final Project Presentation Members and Topics: Jonathan: Intro and Goals, and Parts Jose: Challenges, Solutions, and Project Outcomes Devin: PCB Design Binh: Conclusion and Q&amp;A </vt:lpstr>
      <vt:lpstr>Project analysis slide 2</vt:lpstr>
      <vt:lpstr>Project analysis slide 2</vt:lpstr>
      <vt:lpstr>Parts Through the Project </vt:lpstr>
      <vt:lpstr>Project analysis slide 10</vt:lpstr>
      <vt:lpstr>Project analysis slide 10</vt:lpstr>
      <vt:lpstr>Project analysis slide 10</vt:lpstr>
      <vt:lpstr>Challenges and Solutions </vt:lpstr>
      <vt:lpstr>Project analysis slide 3</vt:lpstr>
      <vt:lpstr>Project analysis slide 3</vt:lpstr>
      <vt:lpstr>Project analysis slide 3</vt:lpstr>
      <vt:lpstr>PowerPoint Presentation</vt:lpstr>
      <vt:lpstr>Project analysis slide 3</vt:lpstr>
      <vt:lpstr>Outcomes </vt:lpstr>
      <vt:lpstr>PowerPoint Presentation</vt:lpstr>
      <vt:lpstr>Project analysis slide 4</vt:lpstr>
      <vt:lpstr>Project analysis slide 4</vt:lpstr>
      <vt:lpstr>Project analysis slide 4</vt:lpstr>
      <vt:lpstr>Schematic and PCB Design </vt:lpstr>
      <vt:lpstr>Project analysis slide 10</vt:lpstr>
      <vt:lpstr>Project analysis slide 10</vt:lpstr>
      <vt:lpstr>Project analysis slide 10</vt:lpstr>
      <vt:lpstr>Project analysis slide 10</vt:lpstr>
      <vt:lpstr>Project analysis slide 10</vt:lpstr>
      <vt:lpstr>Project analysis slide 10</vt:lpstr>
      <vt:lpstr>Project analysis slide 10</vt:lpstr>
      <vt:lpstr>Conclusion </vt:lpstr>
      <vt:lpstr>Project analysis slide 10</vt:lpstr>
      <vt:lpstr>Project analysis slide 10</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Analysis Presentation</dc:title>
  <dc:creator>Guzman, Jose Xavier</dc:creator>
  <cp:lastModifiedBy>Hernandez, Devin Ascension</cp:lastModifiedBy>
  <cp:revision>1</cp:revision>
  <dcterms:created xsi:type="dcterms:W3CDTF">2023-12-10T20:26:39Z</dcterms:created>
  <dcterms:modified xsi:type="dcterms:W3CDTF">2023-12-11T18:43:59Z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0x0101005948ECA6750A7C4AAAB40E07529B4D74</vt:lpwstr>
  </property>
</Properties>
</file>